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59"/>
  </p:notes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314" r:id="rId25"/>
    <p:sldId id="315" r:id="rId26"/>
    <p:sldId id="316"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301" r:id="rId46"/>
    <p:sldId id="302" r:id="rId47"/>
    <p:sldId id="303" r:id="rId48"/>
    <p:sldId id="304" r:id="rId49"/>
    <p:sldId id="297" r:id="rId50"/>
    <p:sldId id="298" r:id="rId51"/>
    <p:sldId id="299" r:id="rId52"/>
    <p:sldId id="309" r:id="rId53"/>
    <p:sldId id="300" r:id="rId54"/>
    <p:sldId id="305" r:id="rId55"/>
    <p:sldId id="306" r:id="rId56"/>
    <p:sldId id="307" r:id="rId57"/>
    <p:sldId id="308" r:id="rId58"/>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944" autoAdjust="0"/>
    <p:restoredTop sz="94660"/>
  </p:normalViewPr>
  <p:slideViewPr>
    <p:cSldViewPr snapToGrid="0" snapToObjects="1">
      <p:cViewPr>
        <p:scale>
          <a:sx n="110" d="100"/>
          <a:sy n="110" d="100"/>
        </p:scale>
        <p:origin x="-558" y="378"/>
      </p:cViewPr>
      <p:guideLst>
        <p:guide orient="horz" pos="180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1"/>
    </mc:Choice>
    <mc:Fallback>
      <c:style val="21"/>
    </mc:Fallback>
  </mc:AlternateContent>
  <c:chart>
    <c:title>
      <c:tx>
        <c:rich>
          <a:bodyPr/>
          <a:lstStyle/>
          <a:p>
            <a:pPr>
              <a:defRPr/>
            </a:pPr>
            <a:r>
              <a:rPr lang="en-US" dirty="0" smtClean="0"/>
              <a:t>Libraries – Public</a:t>
            </a:r>
            <a:r>
              <a:rPr lang="en-US" baseline="0" dirty="0" smtClean="0"/>
              <a:t> access to the Internet</a:t>
            </a:r>
            <a:endParaRPr lang="en-US" dirty="0"/>
          </a:p>
        </c:rich>
      </c:tx>
      <c:layout>
        <c:manualLayout>
          <c:xMode val="edge"/>
          <c:yMode val="edge"/>
          <c:x val="2.0735711133421961E-2"/>
          <c:y val="2.8328983142860888E-2"/>
        </c:manualLayout>
      </c:layout>
      <c:overlay val="0"/>
    </c:title>
    <c:autoTitleDeleted val="0"/>
    <c:plotArea>
      <c:layout/>
      <c:barChart>
        <c:barDir val="col"/>
        <c:grouping val="clustered"/>
        <c:varyColors val="0"/>
        <c:ser>
          <c:idx val="0"/>
          <c:order val="0"/>
          <c:tx>
            <c:strRef>
              <c:f>Sheet1!$B$1</c:f>
              <c:strCache>
                <c:ptCount val="1"/>
                <c:pt idx="0">
                  <c:v>Libraries</c:v>
                </c:pt>
              </c:strCache>
            </c:strRef>
          </c:tx>
          <c:invertIfNegative val="0"/>
          <c:cat>
            <c:strRef>
              <c:f>Sheet1!$A$2:$A$7</c:f>
              <c:strCache>
                <c:ptCount val="6"/>
                <c:pt idx="0">
                  <c:v>Public</c:v>
                </c:pt>
                <c:pt idx="1">
                  <c:v>Academic</c:v>
                </c:pt>
                <c:pt idx="2">
                  <c:v>School</c:v>
                </c:pt>
                <c:pt idx="3">
                  <c:v>Special**</c:v>
                </c:pt>
                <c:pt idx="4">
                  <c:v>Armed Forces</c:v>
                </c:pt>
                <c:pt idx="5">
                  <c:v>Government</c:v>
                </c:pt>
              </c:strCache>
            </c:strRef>
          </c:cat>
          <c:val>
            <c:numRef>
              <c:f>Sheet1!$B$2:$B$7</c:f>
              <c:numCache>
                <c:formatCode>General</c:formatCode>
                <c:ptCount val="6"/>
                <c:pt idx="0">
                  <c:v>9225</c:v>
                </c:pt>
                <c:pt idx="1">
                  <c:v>3689</c:v>
                </c:pt>
                <c:pt idx="2">
                  <c:v>99180</c:v>
                </c:pt>
                <c:pt idx="3">
                  <c:v>8313</c:v>
                </c:pt>
                <c:pt idx="4">
                  <c:v>280</c:v>
                </c:pt>
                <c:pt idx="5">
                  <c:v>1098</c:v>
                </c:pt>
              </c:numCache>
            </c:numRef>
          </c:val>
        </c:ser>
        <c:dLbls>
          <c:showLegendKey val="0"/>
          <c:showVal val="1"/>
          <c:showCatName val="0"/>
          <c:showSerName val="0"/>
          <c:showPercent val="0"/>
          <c:showBubbleSize val="0"/>
        </c:dLbls>
        <c:gapWidth val="150"/>
        <c:overlap val="-25"/>
        <c:axId val="41684352"/>
        <c:axId val="41694336"/>
      </c:barChart>
      <c:catAx>
        <c:axId val="41684352"/>
        <c:scaling>
          <c:orientation val="minMax"/>
        </c:scaling>
        <c:delete val="0"/>
        <c:axPos val="b"/>
        <c:majorTickMark val="none"/>
        <c:minorTickMark val="none"/>
        <c:tickLblPos val="nextTo"/>
        <c:crossAx val="41694336"/>
        <c:crosses val="autoZero"/>
        <c:auto val="1"/>
        <c:lblAlgn val="ctr"/>
        <c:lblOffset val="100"/>
        <c:noMultiLvlLbl val="0"/>
      </c:catAx>
      <c:valAx>
        <c:axId val="41694336"/>
        <c:scaling>
          <c:orientation val="minMax"/>
        </c:scaling>
        <c:delete val="1"/>
        <c:axPos val="l"/>
        <c:numFmt formatCode="General" sourceLinked="1"/>
        <c:majorTickMark val="out"/>
        <c:minorTickMark val="none"/>
        <c:tickLblPos val="nextTo"/>
        <c:crossAx val="416843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41AE88-37C4-744B-B63C-033305F2E639}" type="datetimeFigureOut">
              <a:rPr lang="en-US" smtClean="0"/>
              <a:t>11/26/2012</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5D28C0-7C7C-4A40-8E9E-2013F8BF908E}" type="slidenum">
              <a:rPr lang="en-US" smtClean="0"/>
              <a:t>‹#›</a:t>
            </a:fld>
            <a:endParaRPr lang="en-US"/>
          </a:p>
        </p:txBody>
      </p:sp>
    </p:spTree>
    <p:extLst>
      <p:ext uri="{BB962C8B-B14F-4D97-AF65-F5344CB8AC3E}">
        <p14:creationId xmlns:p14="http://schemas.microsoft.com/office/powerpoint/2010/main" val="29229939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1</a:t>
            </a:fld>
            <a:endParaRPr lang="en-US"/>
          </a:p>
        </p:txBody>
      </p:sp>
    </p:spTree>
    <p:extLst>
      <p:ext uri="{BB962C8B-B14F-4D97-AF65-F5344CB8AC3E}">
        <p14:creationId xmlns:p14="http://schemas.microsoft.com/office/powerpoint/2010/main" val="3847987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40</a:t>
            </a:fld>
            <a:endParaRPr lang="en-US"/>
          </a:p>
        </p:txBody>
      </p:sp>
    </p:spTree>
    <p:extLst>
      <p:ext uri="{BB962C8B-B14F-4D97-AF65-F5344CB8AC3E}">
        <p14:creationId xmlns:p14="http://schemas.microsoft.com/office/powerpoint/2010/main" val="3930799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rtl="0">
              <a:buNone/>
            </a:pPr>
            <a:r>
              <a:rPr lang="en" dirty="0" smtClean="0"/>
              <a:t>http://www.ncac.org/</a:t>
            </a:r>
          </a:p>
          <a:p>
            <a:pPr lvl="0" rtl="0">
              <a:buNone/>
            </a:pPr>
            <a:r>
              <a:rPr lang="en" dirty="0" smtClean="0"/>
              <a:t>http://www.fepproject.org/factsheets/filtering.html</a:t>
            </a:r>
            <a:endParaRPr lang="en" dirty="0"/>
          </a:p>
        </p:txBody>
      </p:sp>
      <p:sp>
        <p:nvSpPr>
          <p:cNvPr id="4" name="Slide Number Placeholder 3"/>
          <p:cNvSpPr>
            <a:spLocks noGrp="1"/>
          </p:cNvSpPr>
          <p:nvPr>
            <p:ph type="sldNum" sz="quarter" idx="10"/>
          </p:nvPr>
        </p:nvSpPr>
        <p:spPr/>
        <p:txBody>
          <a:bodyPr/>
          <a:lstStyle/>
          <a:p>
            <a:fld id="{F95D28C0-7C7C-4A40-8E9E-2013F8BF908E}" type="slidenum">
              <a:rPr lang="en-US" smtClean="0"/>
              <a:t>41</a:t>
            </a:fld>
            <a:endParaRPr lang="en-US"/>
          </a:p>
        </p:txBody>
      </p:sp>
    </p:spTree>
    <p:extLst>
      <p:ext uri="{BB962C8B-B14F-4D97-AF65-F5344CB8AC3E}">
        <p14:creationId xmlns:p14="http://schemas.microsoft.com/office/powerpoint/2010/main" val="1975994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 dirty="0" smtClean="0"/>
              <a:t>The first use of a computer in military was back in World War II. Gun directors were used to help ground gunners to locate the path of a plane using radar data.</a:t>
            </a:r>
          </a:p>
          <a:p>
            <a:pPr marL="457200" lvl="0" indent="-317500" rtl="0">
              <a:buClr>
                <a:srgbClr val="000000"/>
              </a:buClr>
              <a:buSzPct val="212121"/>
              <a:buFont typeface="Arial"/>
              <a:buChar char="•"/>
            </a:pPr>
            <a:r>
              <a:rPr lang="en" dirty="0" smtClean="0"/>
              <a:t>UAV drones have been used since the Vietnam war. There are also Unmanned Ground Vehicles and Unmanned Underwater Vehicles</a:t>
            </a:r>
          </a:p>
          <a:p>
            <a:pPr marL="457200" lvl="0" indent="-317500">
              <a:buClr>
                <a:srgbClr val="000000"/>
              </a:buClr>
              <a:buSzPct val="212121"/>
              <a:buFont typeface="Arial"/>
              <a:buChar char="•"/>
            </a:pPr>
            <a:r>
              <a:rPr lang="en" dirty="0" smtClean="0"/>
              <a:t>XM-25</a:t>
            </a:r>
            <a:r>
              <a:rPr lang="en" sz="1400" dirty="0" smtClean="0"/>
              <a:t> Munitions programmed to detonate at behind cover without contact</a:t>
            </a:r>
          </a:p>
          <a:p>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7</a:t>
            </a:fld>
            <a:endParaRPr lang="en-US"/>
          </a:p>
        </p:txBody>
      </p:sp>
    </p:spTree>
    <p:extLst>
      <p:ext uri="{BB962C8B-B14F-4D97-AF65-F5344CB8AC3E}">
        <p14:creationId xmlns:p14="http://schemas.microsoft.com/office/powerpoint/2010/main" val="3838375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rtl="0">
              <a:buNone/>
            </a:pPr>
            <a:r>
              <a:rPr lang="en" dirty="0" smtClean="0"/>
              <a:t>http://chartsbin.com/embed/1884?static=1</a:t>
            </a:r>
          </a:p>
          <a:p>
            <a:pPr lvl="0" rtl="0">
              <a:buNone/>
            </a:pPr>
            <a:r>
              <a:rPr lang="en" dirty="0" smtClean="0"/>
              <a:t>http://www.globalpost.com/dispatch/news/politics/diplomacy/120706/un-deems-internet-access-basic-human-right-0</a:t>
            </a:r>
          </a:p>
          <a:p>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29</a:t>
            </a:fld>
            <a:endParaRPr lang="en-US"/>
          </a:p>
        </p:txBody>
      </p:sp>
    </p:spTree>
    <p:extLst>
      <p:ext uri="{BB962C8B-B14F-4D97-AF65-F5344CB8AC3E}">
        <p14:creationId xmlns:p14="http://schemas.microsoft.com/office/powerpoint/2010/main" val="2771626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 dirty="0" smtClean="0"/>
              <a:t>http://chartsbin.com/view/1884</a:t>
            </a:r>
            <a:endParaRPr lang="en" dirty="0"/>
          </a:p>
        </p:txBody>
      </p:sp>
      <p:sp>
        <p:nvSpPr>
          <p:cNvPr id="4" name="Slide Number Placeholder 3"/>
          <p:cNvSpPr>
            <a:spLocks noGrp="1"/>
          </p:cNvSpPr>
          <p:nvPr>
            <p:ph type="sldNum" sz="quarter" idx="10"/>
          </p:nvPr>
        </p:nvSpPr>
        <p:spPr/>
        <p:txBody>
          <a:bodyPr/>
          <a:lstStyle/>
          <a:p>
            <a:fld id="{F95D28C0-7C7C-4A40-8E9E-2013F8BF908E}" type="slidenum">
              <a:rPr lang="en-US" smtClean="0"/>
              <a:t>30</a:t>
            </a:fld>
            <a:endParaRPr lang="en-US"/>
          </a:p>
        </p:txBody>
      </p:sp>
    </p:spTree>
    <p:extLst>
      <p:ext uri="{BB962C8B-B14F-4D97-AF65-F5344CB8AC3E}">
        <p14:creationId xmlns:p14="http://schemas.microsoft.com/office/powerpoint/2010/main" val="3654979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 sz="1200" dirty="0" smtClean="0">
                <a:solidFill>
                  <a:srgbClr val="181818"/>
                </a:solidFill>
                <a:latin typeface="Georgia"/>
                <a:ea typeface="Georgia"/>
                <a:cs typeface="Georgia"/>
                <a:sym typeface="Georgia"/>
              </a:rPr>
              <a:t>http://www.goodreads.com/author/show/3030.Alvin_Toffler</a:t>
            </a:r>
          </a:p>
          <a:p>
            <a:endParaRPr lang="en-US" dirty="0" smtClean="0"/>
          </a:p>
          <a:p>
            <a:r>
              <a:rPr lang="en-US" dirty="0" smtClean="0"/>
              <a:t>American writer and futurist, known for his works discussing the digital revolution, communications revolution, corporate revolution and technological singularity. A former associate editor of Fortune magazine, his early work focused on technology and its impact (through effects like information overload.</a:t>
            </a:r>
          </a:p>
          <a:p>
            <a:endParaRPr lang="en-US" dirty="0" smtClean="0"/>
          </a:p>
          <a:p>
            <a:r>
              <a:rPr lang="en-US" dirty="0" smtClean="0"/>
              <a:t>Accenture, the management consultancy, has dubbed him the third most influential voice among business leaders, after Bill Gates and Peter </a:t>
            </a:r>
            <a:r>
              <a:rPr lang="en-US" dirty="0" err="1" smtClean="0"/>
              <a:t>Drucker</a:t>
            </a:r>
            <a:r>
              <a:rPr lang="en-US" dirty="0" smtClean="0"/>
              <a:t>. He has also been described in the Financial Times as the "world's most famous futurologist". People's Daily classes him among the 50 foreigners that shaped modern China.</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31</a:t>
            </a:fld>
            <a:endParaRPr lang="en-US"/>
          </a:p>
        </p:txBody>
      </p:sp>
    </p:spTree>
    <p:extLst>
      <p:ext uri="{BB962C8B-B14F-4D97-AF65-F5344CB8AC3E}">
        <p14:creationId xmlns:p14="http://schemas.microsoft.com/office/powerpoint/2010/main" val="3594725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 dirty="0" smtClean="0"/>
              <a:t>http://www.census.gov/prod/2012pubs/acsbr11-01.pdf</a:t>
            </a:r>
          </a:p>
          <a:p>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34</a:t>
            </a:fld>
            <a:endParaRPr lang="en-US"/>
          </a:p>
        </p:txBody>
      </p:sp>
    </p:spTree>
    <p:extLst>
      <p:ext uri="{BB962C8B-B14F-4D97-AF65-F5344CB8AC3E}">
        <p14:creationId xmlns:p14="http://schemas.microsoft.com/office/powerpoint/2010/main" val="480849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http://www.internetinnovation.org/blog/entry/broadband-grants-on-the-way/</a:t>
            </a:r>
          </a:p>
          <a:p>
            <a:r>
              <a:rPr lang="en-US" dirty="0" smtClean="0"/>
              <a:t>http://www.globalpost.com/dispatch/news/politics/diplomacy/120706/un-deems-internet-access-basic-human-right-0</a:t>
            </a:r>
          </a:p>
          <a:p>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37</a:t>
            </a:fld>
            <a:endParaRPr lang="en-US"/>
          </a:p>
        </p:txBody>
      </p:sp>
    </p:spTree>
    <p:extLst>
      <p:ext uri="{BB962C8B-B14F-4D97-AF65-F5344CB8AC3E}">
        <p14:creationId xmlns:p14="http://schemas.microsoft.com/office/powerpoint/2010/main" val="86965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charset="0"/>
              <a:buChar char="•"/>
              <a:tabLst/>
              <a:defRPr/>
            </a:pPr>
            <a:r>
              <a:rPr lang="en-US" sz="1200" b="0" i="0" kern="1200" dirty="0" smtClean="0">
                <a:solidFill>
                  <a:schemeClr val="tx1"/>
                </a:solidFill>
                <a:effectLst/>
                <a:latin typeface="+mn-lt"/>
                <a:ea typeface="+mn-ea"/>
                <a:cs typeface="+mn-cs"/>
              </a:rPr>
              <a:t>** Special libraries include Corporate, Medical, Law, Religious, etc.</a:t>
            </a:r>
          </a:p>
          <a:p>
            <a:pPr marL="0" marR="0" indent="0" algn="l" defTabSz="457200" rtl="0" eaLnBrk="1" fontAlgn="auto" latinLnBrk="0" hangingPunct="1">
              <a:lnSpc>
                <a:spcPct val="100000"/>
              </a:lnSpc>
              <a:spcBef>
                <a:spcPts val="0"/>
              </a:spcBef>
              <a:spcAft>
                <a:spcPts val="0"/>
              </a:spcAft>
              <a:buClrTx/>
              <a:buSzTx/>
              <a:buFontTx/>
              <a:buNone/>
              <a:tabLst/>
              <a:defRPr/>
            </a:pPr>
            <a:r>
              <a:rPr lang="en" dirty="0" smtClean="0"/>
              <a:t>http://www.ala.org/research/sites/ala.org.research/files/content/initiatives/plftas/issuesbriefs/connectivitybrief_2009_10_final.pdf</a:t>
            </a:r>
          </a:p>
          <a:p>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38</a:t>
            </a:fld>
            <a:endParaRPr lang="en-US"/>
          </a:p>
        </p:txBody>
      </p:sp>
    </p:spTree>
    <p:extLst>
      <p:ext uri="{BB962C8B-B14F-4D97-AF65-F5344CB8AC3E}">
        <p14:creationId xmlns:p14="http://schemas.microsoft.com/office/powerpoint/2010/main" val="2762549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 sz="1200" dirty="0" smtClean="0"/>
              <a:t>State of ILLINOIS has no such laws</a:t>
            </a:r>
            <a:endParaRPr lang="en-US" dirty="0"/>
          </a:p>
        </p:txBody>
      </p:sp>
      <p:sp>
        <p:nvSpPr>
          <p:cNvPr id="4" name="Slide Number Placeholder 3"/>
          <p:cNvSpPr>
            <a:spLocks noGrp="1"/>
          </p:cNvSpPr>
          <p:nvPr>
            <p:ph type="sldNum" sz="quarter" idx="10"/>
          </p:nvPr>
        </p:nvSpPr>
        <p:spPr/>
        <p:txBody>
          <a:bodyPr/>
          <a:lstStyle/>
          <a:p>
            <a:fld id="{F95D28C0-7C7C-4A40-8E9E-2013F8BF908E}" type="slidenum">
              <a:rPr lang="en-US" smtClean="0"/>
              <a:t>39</a:t>
            </a:fld>
            <a:endParaRPr lang="en-US"/>
          </a:p>
        </p:txBody>
      </p:sp>
    </p:spTree>
    <p:extLst>
      <p:ext uri="{BB962C8B-B14F-4D97-AF65-F5344CB8AC3E}">
        <p14:creationId xmlns:p14="http://schemas.microsoft.com/office/powerpoint/2010/main" val="2000282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2546958"/>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016000"/>
            <a:ext cx="7543800" cy="1793876"/>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133600" y="2812909"/>
            <a:ext cx="6172200" cy="5715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fld id="{2069C06D-4ED8-42C6-905D-CA84CA1B6CBF}" type="datetime2">
              <a:rPr lang="en-US" smtClean="0"/>
              <a:t>Monday, November 26, 2012</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33600" y="571502"/>
            <a:ext cx="5791200" cy="29209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Monday, November 26, 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508001"/>
            <a:ext cx="2133600" cy="4318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95600" y="571501"/>
            <a:ext cx="5029200" cy="3810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4372C-B5AB-4C39-B273-B99224EB4DD5}" type="datetime2">
              <a:rPr lang="en-US" smtClean="0"/>
              <a:t>Monday, November 26, 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14CB1CAA-32CD-4B55-B92A-B8F0843CACF4}" type="datetime2">
              <a:rPr lang="en-US" smtClean="0"/>
              <a:t>Monday, November 26, 2012</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3395416"/>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3556140"/>
            <a:ext cx="3733800" cy="60960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fld id="{3AD8CDC4-3D19-4983-B478-82F6B8E5AB66}" type="datetime2">
              <a:rPr lang="en-US" smtClean="0"/>
              <a:t>Monday, November 26, 2012</a:t>
            </a:fld>
            <a:endParaRPr lang="en-US" dirty="0"/>
          </a:p>
        </p:txBody>
      </p:sp>
      <p:sp>
        <p:nvSpPr>
          <p:cNvPr id="13" name="Slide Number Placeholder 12"/>
          <p:cNvSpPr>
            <a:spLocks noGrp="1"/>
          </p:cNvSpPr>
          <p:nvPr>
            <p:ph type="sldNum" sz="quarter" idx="11"/>
          </p:nvPr>
        </p:nvSpPr>
        <p:spPr/>
        <p:txBody>
          <a:bodyPr/>
          <a:lstStyle/>
          <a:p>
            <a:fld id="{1789C0F2-17E0-497A-9BBE-0C73201AAFE3}"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587500"/>
            <a:ext cx="6035040" cy="1958340"/>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4B82477-D5D3-4181-8C11-75D0F2433A87}" type="datetime2">
              <a:rPr lang="en-US" smtClean="0"/>
              <a:t>Monday, November 26, 2012</a:t>
            </a:fld>
            <a:endParaRPr lang="en-US" dirty="0"/>
          </a:p>
        </p:txBody>
      </p:sp>
      <p:sp>
        <p:nvSpPr>
          <p:cNvPr id="9" name="Slide Number Placeholder 8"/>
          <p:cNvSpPr>
            <a:spLocks noGrp="1"/>
          </p:cNvSpPr>
          <p:nvPr>
            <p:ph type="sldNum" sz="quarter" idx="11"/>
          </p:nvPr>
        </p:nvSpPr>
        <p:spPr/>
        <p:txBody>
          <a:bodyPr/>
          <a:lstStyle/>
          <a:p>
            <a:fld id="{1789C0F2-17E0-497A-9BBE-0C73201AAFE3}"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344168" y="548640"/>
            <a:ext cx="3273552" cy="28575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4"/>
          </p:nvPr>
        </p:nvSpPr>
        <p:spPr>
          <a:xfrm>
            <a:off x="5029200" y="548640"/>
            <a:ext cx="3273552" cy="28601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551648"/>
            <a:ext cx="3273552" cy="533136"/>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4168" y="1143000"/>
            <a:ext cx="3276600" cy="22860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9200" y="551648"/>
            <a:ext cx="3273552" cy="533136"/>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9200" y="1143000"/>
            <a:ext cx="3273552" cy="22860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056640" y="433493"/>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433493"/>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213E253B-1893-4367-8BAE-DF4BC10DC578}" type="datetime2">
              <a:rPr lang="en-US" smtClean="0"/>
              <a:t>Monday, November 26, 2012</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8B62300D-25B3-4603-86C9-4CB776489F00}" type="datetime2">
              <a:rPr lang="en-US" smtClean="0"/>
              <a:t>Monday, November 26, 2012</a:t>
            </a:fld>
            <a:endParaRPr lang="en-US" dirty="0"/>
          </a:p>
        </p:txBody>
      </p:sp>
      <p:sp>
        <p:nvSpPr>
          <p:cNvPr id="8" name="Slide Number Placeholder 7"/>
          <p:cNvSpPr>
            <a:spLocks noGrp="1"/>
          </p:cNvSpPr>
          <p:nvPr>
            <p:ph type="sldNum" sz="quarter" idx="11"/>
          </p:nvPr>
        </p:nvSpPr>
        <p:spPr/>
        <p:txBody>
          <a:bodyPr/>
          <a:lstStyle/>
          <a:p>
            <a:fld id="{1789C0F2-17E0-497A-9BBE-0C73201AAFE3}"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314AD9-FCC8-48B7-B85B-012A91320DFF}" type="datetime2">
              <a:rPr lang="en-US" smtClean="0"/>
              <a:t>Monday, November 26, 2012</a:t>
            </a:fld>
            <a:endParaRPr lang="en-US" dirty="0"/>
          </a:p>
        </p:txBody>
      </p:sp>
      <p:sp>
        <p:nvSpPr>
          <p:cNvPr id="6" name="Slide Number Placeholder 5"/>
          <p:cNvSpPr>
            <a:spLocks noGrp="1"/>
          </p:cNvSpPr>
          <p:nvPr>
            <p:ph type="sldNum" sz="quarter" idx="11"/>
          </p:nvPr>
        </p:nvSpPr>
        <p:spPr/>
        <p:txBody>
          <a:bodyPr/>
          <a:lstStyle/>
          <a:p>
            <a:fld id="{1789C0F2-17E0-497A-9BBE-0C73201AAFE3}" type="slidenum">
              <a:rPr lang="en-US" smtClean="0"/>
              <a:pPr/>
              <a:t>‹#›</a:t>
            </a:fld>
            <a:endParaRPr lang="en-US" dirty="0"/>
          </a:p>
        </p:txBody>
      </p:sp>
      <p:sp>
        <p:nvSpPr>
          <p:cNvPr id="7" name="Footer Placeholder 6"/>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478823"/>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571501"/>
            <a:ext cx="4343400" cy="28575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0" y="571501"/>
            <a:ext cx="2590800" cy="28575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3182DC50-D5DB-4F94-B367-9876CD2C4012}" type="datetime2">
              <a:rPr lang="en-US" smtClean="0"/>
              <a:t>Monday, November 26, 2012</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510647"/>
            <a:ext cx="6705600" cy="2122488"/>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743200" y="2877539"/>
            <a:ext cx="5029200" cy="60067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2435352" y="2776220"/>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292EB412-E790-42EA-81FE-2925D3A43D91}" type="datetime2">
              <a:rPr lang="en-US" smtClean="0"/>
              <a:t>Monday, November 26, 2012</a:t>
            </a:fld>
            <a:endParaRPr lang="en-US" dirty="0"/>
          </a:p>
        </p:txBody>
      </p:sp>
      <p:sp>
        <p:nvSpPr>
          <p:cNvPr id="14" name="Slide Number Placeholder 13"/>
          <p:cNvSpPr>
            <a:spLocks noGrp="1"/>
          </p:cNvSpPr>
          <p:nvPr>
            <p:ph type="sldNum" sz="quarter" idx="11"/>
          </p:nvPr>
        </p:nvSpPr>
        <p:spPr/>
        <p:txBody>
          <a:bodyPr/>
          <a:lstStyle/>
          <a:p>
            <a:fld id="{1789C0F2-17E0-497A-9BBE-0C73201AAFE3}" type="slidenum">
              <a:rPr lang="en-US" smtClean="0"/>
              <a:pPr/>
              <a:t>‹#›</a:t>
            </a:fld>
            <a:endParaRPr lang="en-US" dirty="0"/>
          </a:p>
        </p:txBody>
      </p:sp>
      <p:sp>
        <p:nvSpPr>
          <p:cNvPr id="15" name="Footer Placeholder 14"/>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5715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865369"/>
            <a:ext cx="7240620" cy="4755823"/>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187330" y="598192"/>
            <a:ext cx="4615393"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97379"/>
            <a:ext cx="6479362" cy="3962298"/>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064000"/>
            <a:ext cx="7543800" cy="7620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133600" y="571502"/>
            <a:ext cx="6096000" cy="3047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5128950"/>
            <a:ext cx="2133600" cy="304271"/>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0B385921-A91A-409C-921C-0E0EC1E750EC}" type="datetime2">
              <a:rPr lang="en-US" smtClean="0"/>
              <a:t>Monday, November 26, 2012</a:t>
            </a:fld>
            <a:endParaRPr lang="en-US" dirty="0"/>
          </a:p>
        </p:txBody>
      </p:sp>
      <p:sp>
        <p:nvSpPr>
          <p:cNvPr id="5" name="Footer Placeholder 4"/>
          <p:cNvSpPr>
            <a:spLocks noGrp="1"/>
          </p:cNvSpPr>
          <p:nvPr>
            <p:ph type="ftr" sz="quarter" idx="3"/>
          </p:nvPr>
        </p:nvSpPr>
        <p:spPr>
          <a:xfrm>
            <a:off x="822960" y="5128950"/>
            <a:ext cx="4572000" cy="304271"/>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4868333"/>
            <a:ext cx="2133600" cy="2540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1789C0F2-17E0-497A-9BBE-0C73201AAFE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3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3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3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4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4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7240" y="1016000"/>
            <a:ext cx="7543800" cy="1701321"/>
          </a:xfrm>
        </p:spPr>
        <p:txBody>
          <a:bodyPr/>
          <a:lstStyle/>
          <a:p>
            <a:r>
              <a:rPr lang="en-US" sz="5400" dirty="0" smtClean="0"/>
              <a:t>COMPUTING ETHICS</a:t>
            </a:r>
            <a:endParaRPr lang="en-US" sz="5400" dirty="0"/>
          </a:p>
        </p:txBody>
      </p:sp>
      <p:sp>
        <p:nvSpPr>
          <p:cNvPr id="3" name="Subtitle 2"/>
          <p:cNvSpPr>
            <a:spLocks noGrp="1"/>
          </p:cNvSpPr>
          <p:nvPr>
            <p:ph type="subTitle" idx="1"/>
          </p:nvPr>
        </p:nvSpPr>
        <p:spPr>
          <a:xfrm>
            <a:off x="5967949" y="5095875"/>
            <a:ext cx="2589454" cy="365174"/>
          </a:xfrm>
        </p:spPr>
        <p:txBody>
          <a:bodyPr>
            <a:normAutofit fontScale="92500"/>
          </a:bodyPr>
          <a:lstStyle/>
          <a:p>
            <a:r>
              <a:rPr lang="en-US" sz="1200" dirty="0" smtClean="0"/>
              <a:t>Arizona State University – Fall 2012</a:t>
            </a:r>
            <a:endParaRPr lang="en-US" sz="1200" dirty="0"/>
          </a:p>
        </p:txBody>
      </p:sp>
      <p:sp>
        <p:nvSpPr>
          <p:cNvPr id="4" name="Subtitle 2"/>
          <p:cNvSpPr txBox="1">
            <a:spLocks/>
          </p:cNvSpPr>
          <p:nvPr/>
        </p:nvSpPr>
        <p:spPr>
          <a:xfrm>
            <a:off x="2191109" y="2780928"/>
            <a:ext cx="6724291" cy="686892"/>
          </a:xfrm>
          <a:prstGeom prst="rect">
            <a:avLst/>
          </a:prstGeom>
        </p:spPr>
        <p:txBody>
          <a:bodyPr vert="horz" lIns="91440" tIns="45720" rIns="91440" bIns="45720" rtlCol="0" anchor="ctr">
            <a:noAutofit/>
          </a:bodyPr>
          <a:lstStyle>
            <a:lvl1pPr marL="0" indent="0" algn="l" defTabSz="914400" rtl="0" eaLnBrk="1" latinLnBrk="0" hangingPunct="1">
              <a:spcBef>
                <a:spcPct val="20000"/>
              </a:spcBef>
              <a:spcAft>
                <a:spcPts val="0"/>
              </a:spcAft>
              <a:buSzPct val="60000"/>
              <a:buFont typeface="Wingdings" pitchFamily="2" charset="2"/>
              <a:buNone/>
              <a:defRPr sz="2100" kern="1200">
                <a:solidFill>
                  <a:schemeClr val="tx1"/>
                </a:solidFill>
                <a:effectLst>
                  <a:outerShdw blurRad="38100" dist="38100" dir="2700000" algn="tl">
                    <a:srgbClr val="000000">
                      <a:alpha val="43137"/>
                    </a:srgbClr>
                  </a:outerShdw>
                </a:effectLst>
                <a:latin typeface="+mn-lt"/>
                <a:ea typeface="+mn-ea"/>
                <a:cs typeface="+mn-cs"/>
              </a:defRPr>
            </a:lvl1pPr>
            <a:lvl2pPr marL="457200" indent="0" algn="ctr" defTabSz="914400" rtl="0" eaLnBrk="1" latinLnBrk="0" hangingPunct="1">
              <a:spcBef>
                <a:spcPct val="20000"/>
              </a:spcBef>
              <a:buSzPct val="60000"/>
              <a:buFont typeface="Wingdings" pitchFamily="2" charset="2"/>
              <a:buNone/>
              <a:defRPr sz="1900" kern="1200">
                <a:solidFill>
                  <a:schemeClr val="tx1">
                    <a:tint val="75000"/>
                  </a:schemeClr>
                </a:solidFill>
                <a:effectLst>
                  <a:outerShdw blurRad="38100" dist="38100" dir="2700000" algn="tl">
                    <a:srgbClr val="000000">
                      <a:alpha val="43137"/>
                    </a:srgbClr>
                  </a:outerShdw>
                </a:effectLst>
                <a:latin typeface="+mn-lt"/>
                <a:ea typeface="+mn-ea"/>
                <a:cs typeface="+mn-cs"/>
              </a:defRPr>
            </a:lvl2pPr>
            <a:lvl3pPr marL="914400" indent="0" algn="ctr" defTabSz="914400" rtl="0" eaLnBrk="1" latinLnBrk="0" hangingPunct="1">
              <a:spcBef>
                <a:spcPct val="20000"/>
              </a:spcBef>
              <a:buSzPct val="60000"/>
              <a:buFont typeface="Wingdings" pitchFamily="2" charset="2"/>
              <a:buNone/>
              <a:defRPr sz="1700" kern="1200">
                <a:solidFill>
                  <a:schemeClr val="tx1">
                    <a:tint val="75000"/>
                  </a:schemeClr>
                </a:solidFill>
                <a:effectLst>
                  <a:outerShdw blurRad="38100" dist="38100" dir="2700000" algn="tl">
                    <a:srgbClr val="000000">
                      <a:alpha val="43137"/>
                    </a:srgbClr>
                  </a:outerShdw>
                </a:effectLst>
                <a:latin typeface="+mn-lt"/>
                <a:ea typeface="+mn-ea"/>
                <a:cs typeface="+mn-cs"/>
              </a:defRPr>
            </a:lvl3pPr>
            <a:lvl4pPr marL="1371600" indent="0" algn="ctr" defTabSz="914400" rtl="0" eaLnBrk="1" latinLnBrk="0" hangingPunct="1">
              <a:spcBef>
                <a:spcPct val="20000"/>
              </a:spcBef>
              <a:buSzPct val="60000"/>
              <a:buFont typeface="Wingdings" pitchFamily="2" charset="2"/>
              <a:buNone/>
              <a:defRPr sz="1600" kern="1200">
                <a:solidFill>
                  <a:schemeClr val="tx1">
                    <a:tint val="75000"/>
                  </a:schemeClr>
                </a:solidFill>
                <a:effectLst>
                  <a:outerShdw blurRad="38100" dist="38100" dir="2700000" algn="tl">
                    <a:srgbClr val="000000">
                      <a:alpha val="43137"/>
                    </a:srgbClr>
                  </a:outerShdw>
                </a:effectLst>
                <a:latin typeface="+mn-lt"/>
                <a:ea typeface="+mn-ea"/>
                <a:cs typeface="+mn-cs"/>
              </a:defRPr>
            </a:lvl4pPr>
            <a:lvl5pPr marL="1828800" indent="0" algn="ctr" defTabSz="914400" rtl="0" eaLnBrk="1" latinLnBrk="0" hangingPunct="1">
              <a:spcBef>
                <a:spcPct val="20000"/>
              </a:spcBef>
              <a:buSzPct val="60000"/>
              <a:buFont typeface="Wingdings" pitchFamily="2" charset="2"/>
              <a:buNone/>
              <a:defRPr sz="1500" kern="1200">
                <a:solidFill>
                  <a:schemeClr val="tx1">
                    <a:tint val="75000"/>
                  </a:schemeClr>
                </a:solidFill>
                <a:effectLst>
                  <a:outerShdw blurRad="38100" dist="38100" dir="2700000" algn="tl">
                    <a:srgbClr val="000000">
                      <a:alpha val="43137"/>
                    </a:srgbClr>
                  </a:outerShdw>
                </a:effectLst>
                <a:latin typeface="+mn-lt"/>
                <a:ea typeface="+mn-ea"/>
                <a:cs typeface="+mn-cs"/>
              </a:defRPr>
            </a:lvl5pPr>
            <a:lvl6pPr marL="2286000" indent="0" algn="ctr" defTabSz="914400" rtl="0" eaLnBrk="1" latinLnBrk="0" hangingPunct="1">
              <a:spcBef>
                <a:spcPct val="20000"/>
              </a:spcBef>
              <a:buSzPct val="60000"/>
              <a:buFont typeface="Wingdings" pitchFamily="2" charset="2"/>
              <a:buNone/>
              <a:defRPr sz="1400" kern="1200">
                <a:solidFill>
                  <a:schemeClr val="tx1">
                    <a:tint val="75000"/>
                  </a:schemeClr>
                </a:solidFill>
                <a:effectLst>
                  <a:outerShdw blurRad="38100" dist="38100" dir="2700000" algn="ctr" rotWithShape="0">
                    <a:srgbClr val="000000">
                      <a:alpha val="43000"/>
                    </a:srgbClr>
                  </a:outerShdw>
                </a:effectLst>
                <a:latin typeface="+mn-lt"/>
                <a:ea typeface="+mn-ea"/>
                <a:cs typeface="+mn-cs"/>
              </a:defRPr>
            </a:lvl6pPr>
            <a:lvl7pPr marL="2743200" indent="0" algn="ctr" defTabSz="914400" rtl="0" eaLnBrk="1" latinLnBrk="0" hangingPunct="1">
              <a:spcBef>
                <a:spcPct val="20000"/>
              </a:spcBef>
              <a:buSzPct val="60000"/>
              <a:buFont typeface="Wingdings" pitchFamily="2" charset="2"/>
              <a:buNone/>
              <a:defRPr sz="1400" kern="1200">
                <a:solidFill>
                  <a:schemeClr val="tx1">
                    <a:tint val="75000"/>
                  </a:schemeClr>
                </a:solidFill>
                <a:effectLst>
                  <a:outerShdw blurRad="38100" dist="38100" dir="2700000" algn="ctr" rotWithShape="0">
                    <a:srgbClr val="000000">
                      <a:alpha val="43000"/>
                    </a:srgbClr>
                  </a:outerShdw>
                </a:effectLst>
                <a:latin typeface="+mn-lt"/>
                <a:ea typeface="+mn-ea"/>
                <a:cs typeface="+mn-cs"/>
              </a:defRPr>
            </a:lvl7pPr>
            <a:lvl8pPr marL="3200400" indent="0" algn="ctr" defTabSz="914400" rtl="0" eaLnBrk="1" latinLnBrk="0" hangingPunct="1">
              <a:spcBef>
                <a:spcPct val="20000"/>
              </a:spcBef>
              <a:buSzPct val="60000"/>
              <a:buFont typeface="Wingdings" pitchFamily="2" charset="2"/>
              <a:buNone/>
              <a:defRPr sz="1400" kern="1200">
                <a:solidFill>
                  <a:schemeClr val="tx1">
                    <a:tint val="75000"/>
                  </a:schemeClr>
                </a:solidFill>
                <a:effectLst>
                  <a:outerShdw blurRad="38100" dist="38100" dir="2700000" algn="ctr" rotWithShape="0">
                    <a:srgbClr val="000000">
                      <a:alpha val="43000"/>
                    </a:srgbClr>
                  </a:outerShdw>
                </a:effectLst>
                <a:latin typeface="+mn-lt"/>
                <a:ea typeface="+mn-ea"/>
                <a:cs typeface="+mn-cs"/>
              </a:defRPr>
            </a:lvl8pPr>
            <a:lvl9pPr marL="3657600" indent="0" algn="ctr" defTabSz="914400" rtl="0" eaLnBrk="1" latinLnBrk="0" hangingPunct="1">
              <a:spcBef>
                <a:spcPct val="20000"/>
              </a:spcBef>
              <a:buSzPct val="60000"/>
              <a:buFont typeface="Wingdings" pitchFamily="2" charset="2"/>
              <a:buNone/>
              <a:defRPr sz="1400" kern="1200">
                <a:solidFill>
                  <a:schemeClr val="tx1">
                    <a:tint val="75000"/>
                  </a:schemeClr>
                </a:solidFill>
                <a:effectLst>
                  <a:outerShdw blurRad="38100" dist="38100" dir="2700000" algn="ctr" rotWithShape="0">
                    <a:srgbClr val="000000">
                      <a:alpha val="43000"/>
                    </a:srgbClr>
                  </a:outerShdw>
                </a:effectLst>
                <a:latin typeface="+mn-lt"/>
                <a:ea typeface="+mn-ea"/>
                <a:cs typeface="+mn-cs"/>
              </a:defRPr>
            </a:lvl9pPr>
          </a:lstStyle>
          <a:p>
            <a:r>
              <a:rPr lang="en-US" sz="2000" dirty="0" smtClean="0"/>
              <a:t>Roshan Bhakta</a:t>
            </a:r>
            <a:r>
              <a:rPr lang="en-US" sz="2000" dirty="0"/>
              <a:t> </a:t>
            </a:r>
            <a:r>
              <a:rPr lang="en-US" sz="2000" dirty="0" smtClean="0"/>
              <a:t>– Kyle St. Leger-Barter – Brandon Stradling </a:t>
            </a:r>
            <a:r>
              <a:rPr lang="en-US" sz="2000" dirty="0" smtClean="0"/>
              <a:t>– Stephen Strong– </a:t>
            </a:r>
            <a:r>
              <a:rPr lang="en-US" sz="2000" dirty="0" smtClean="0"/>
              <a:t>Ting Tang – Duc Tran – Victor </a:t>
            </a:r>
            <a:r>
              <a:rPr lang="en-US" sz="2000" dirty="0" err="1" smtClean="0"/>
              <a:t>Trigueros</a:t>
            </a:r>
            <a:endParaRPr lang="en-US" sz="2000" dirty="0" smtClean="0"/>
          </a:p>
        </p:txBody>
      </p:sp>
    </p:spTree>
    <p:extLst>
      <p:ext uri="{BB962C8B-B14F-4D97-AF65-F5344CB8AC3E}">
        <p14:creationId xmlns:p14="http://schemas.microsoft.com/office/powerpoint/2010/main" val="1825581927"/>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Is the use of AI (e.g. guided missiles and sentry guns) a person using a tool to kill the enemy, or is it the AI who is doing the killing?</a:t>
            </a:r>
          </a:p>
          <a:p>
            <a:pPr algn="just"/>
            <a:r>
              <a:rPr lang="en-US" sz="2400" dirty="0"/>
              <a:t>Is it ethical to lay the blame of attacking enemies on the AI program?</a:t>
            </a:r>
          </a:p>
          <a:p>
            <a:pPr algn="just"/>
            <a:r>
              <a:rPr lang="en-US" sz="2400" dirty="0"/>
              <a:t>To what extent can we replace humans with AI and robots in war</a:t>
            </a:r>
            <a:r>
              <a:rPr lang="en-US" sz="2400" dirty="0" smtClean="0"/>
              <a:t>?</a:t>
            </a:r>
            <a:endParaRPr lang="en-US" sz="2400" dirty="0"/>
          </a:p>
        </p:txBody>
      </p:sp>
      <p:sp>
        <p:nvSpPr>
          <p:cNvPr id="3" name="Title 2"/>
          <p:cNvSpPr>
            <a:spLocks noGrp="1"/>
          </p:cNvSpPr>
          <p:nvPr>
            <p:ph type="title"/>
          </p:nvPr>
        </p:nvSpPr>
        <p:spPr/>
        <p:txBody>
          <a:bodyPr/>
          <a:lstStyle/>
          <a:p>
            <a:r>
              <a:rPr lang="en-US" dirty="0" smtClean="0"/>
              <a:t>Ethical Concerns</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13357083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 - Threat To Human Privacy and Dignity</a:t>
            </a:r>
            <a:endParaRPr lang="en-US" dirty="0"/>
          </a:p>
        </p:txBody>
      </p:sp>
      <p:pic>
        <p:nvPicPr>
          <p:cNvPr id="3" name="Picture 2"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31050"/>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94636026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Autofit/>
          </a:bodyPr>
          <a:lstStyle/>
          <a:p>
            <a:r>
              <a:rPr lang="en-US" sz="2800" dirty="0"/>
              <a:t>Websites use cookies from Google </a:t>
            </a:r>
            <a:r>
              <a:rPr lang="en-US" sz="2800" dirty="0" err="1"/>
              <a:t>Adsense</a:t>
            </a:r>
            <a:r>
              <a:rPr lang="en-US" sz="2800" dirty="0"/>
              <a:t> to determine which ads to display.</a:t>
            </a:r>
          </a:p>
          <a:p>
            <a:r>
              <a:rPr lang="en-US" sz="2800" dirty="0"/>
              <a:t>AI data-mining allows vendors to advertise products you'd most likely buy</a:t>
            </a:r>
            <a:r>
              <a:rPr lang="en-US" sz="2800" dirty="0" smtClean="0"/>
              <a:t>.</a:t>
            </a:r>
            <a:endParaRPr lang="en-US" sz="2800" dirty="0"/>
          </a:p>
        </p:txBody>
      </p:sp>
      <p:sp>
        <p:nvSpPr>
          <p:cNvPr id="3" name="Title 2"/>
          <p:cNvSpPr>
            <a:spLocks noGrp="1"/>
          </p:cNvSpPr>
          <p:nvPr>
            <p:ph type="title"/>
          </p:nvPr>
        </p:nvSpPr>
        <p:spPr/>
        <p:txBody>
          <a:bodyPr/>
          <a:lstStyle/>
          <a:p>
            <a:r>
              <a:rPr lang="en-US" dirty="0" smtClean="0"/>
              <a:t>Internet Privacy</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16109"/>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5109920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75528" y="739592"/>
            <a:ext cx="4554071" cy="3324408"/>
          </a:xfrm>
        </p:spPr>
        <p:txBody>
          <a:bodyPr>
            <a:noAutofit/>
          </a:bodyPr>
          <a:lstStyle/>
          <a:p>
            <a:pPr algn="just"/>
            <a:r>
              <a:rPr lang="en-US" sz="2400" dirty="0"/>
              <a:t>Facebook tracks user data using cookies, Javascript</a:t>
            </a:r>
            <a:r>
              <a:rPr lang="en-US" sz="2400" dirty="0" smtClean="0"/>
              <a:t>,        </a:t>
            </a:r>
            <a:r>
              <a:rPr lang="en-US" sz="2400" dirty="0"/>
              <a:t>1-pixel beacons, &amp; Iframes.</a:t>
            </a:r>
          </a:p>
          <a:p>
            <a:pPr lvl="1" algn="just"/>
            <a:r>
              <a:rPr lang="en-US" sz="2400" dirty="0"/>
              <a:t>They pull personal data from external websites</a:t>
            </a:r>
          </a:p>
        </p:txBody>
      </p:sp>
      <p:sp>
        <p:nvSpPr>
          <p:cNvPr id="3" name="Title 2"/>
          <p:cNvSpPr>
            <a:spLocks noGrp="1"/>
          </p:cNvSpPr>
          <p:nvPr>
            <p:ph type="title"/>
          </p:nvPr>
        </p:nvSpPr>
        <p:spPr/>
        <p:txBody>
          <a:bodyPr/>
          <a:lstStyle/>
          <a:p>
            <a:r>
              <a:rPr lang="en-US" dirty="0" smtClean="0"/>
              <a:t>Internet Privacy</a:t>
            </a:r>
            <a:endParaRPr lang="en-US" dirty="0"/>
          </a:p>
        </p:txBody>
      </p:sp>
      <p:sp>
        <p:nvSpPr>
          <p:cNvPr id="4" name="Shape 80"/>
          <p:cNvSpPr/>
          <p:nvPr/>
        </p:nvSpPr>
        <p:spPr>
          <a:xfrm>
            <a:off x="313427" y="1093275"/>
            <a:ext cx="3293090" cy="2509933"/>
          </a:xfrm>
          <a:prstGeom prst="rect">
            <a:avLst/>
          </a:prstGeom>
          <a:blipFill>
            <a:blip r:embed="rId2"/>
            <a:srcRect/>
            <a:stretch>
              <a:fillRect r="-1596"/>
            </a:stretch>
          </a:blipFill>
          <a:ln>
            <a:noFill/>
          </a:ln>
          <a:effectLst>
            <a:outerShdw blurRad="63500" sx="102000" sy="102000" algn="ctr" rotWithShape="0">
              <a:prstClr val="black">
                <a:alpha val="40000"/>
              </a:prstClr>
            </a:outerShdw>
          </a:effectLst>
        </p:spPr>
      </p:sp>
      <p:pic>
        <p:nvPicPr>
          <p:cNvPr id="5" name="Picture 4" descr="lwm2_mg.eps"/>
          <p:cNvPicPr>
            <a:picLocks noChangeAspect="1"/>
          </p:cNvPicPr>
          <p:nvPr/>
        </p:nvPicPr>
        <p:blipFill rotWithShape="1">
          <a:blip r:embed="rId3"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325153959"/>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19400" y="803092"/>
            <a:ext cx="5410199" cy="3324408"/>
          </a:xfrm>
        </p:spPr>
        <p:txBody>
          <a:bodyPr>
            <a:noAutofit/>
          </a:bodyPr>
          <a:lstStyle/>
          <a:p>
            <a:pPr algn="just"/>
            <a:r>
              <a:rPr lang="en-US" sz="2400" dirty="0"/>
              <a:t>Police stations can track your cell phone.</a:t>
            </a:r>
          </a:p>
          <a:p>
            <a:pPr algn="just"/>
            <a:r>
              <a:rPr lang="en-US" sz="2400" dirty="0"/>
              <a:t>Gilbert Police Dept. have installed a system that can track the location of your cell phone unless it is turned off.</a:t>
            </a:r>
          </a:p>
          <a:p>
            <a:pPr algn="just"/>
            <a:r>
              <a:rPr lang="en-US" sz="2400" dirty="0"/>
              <a:t>In LA Police have cloned phones and downloaded their text messages.</a:t>
            </a:r>
          </a:p>
        </p:txBody>
      </p:sp>
      <p:sp>
        <p:nvSpPr>
          <p:cNvPr id="3" name="Title 2"/>
          <p:cNvSpPr>
            <a:spLocks noGrp="1"/>
          </p:cNvSpPr>
          <p:nvPr>
            <p:ph type="title"/>
          </p:nvPr>
        </p:nvSpPr>
        <p:spPr>
          <a:xfrm>
            <a:off x="777240" y="4191000"/>
            <a:ext cx="7543800" cy="762000"/>
          </a:xfrm>
        </p:spPr>
        <p:txBody>
          <a:bodyPr/>
          <a:lstStyle/>
          <a:p>
            <a:r>
              <a:rPr lang="en-US" dirty="0" smtClean="0"/>
              <a:t>Cell Phone Privacy</a:t>
            </a:r>
            <a:endParaRPr lang="en-US" dirty="0"/>
          </a:p>
        </p:txBody>
      </p:sp>
      <p:pic>
        <p:nvPicPr>
          <p:cNvPr id="5" name="Picture 4"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
        <p:nvSpPr>
          <p:cNvPr id="7" name="Shape 88"/>
          <p:cNvSpPr/>
          <p:nvPr/>
        </p:nvSpPr>
        <p:spPr>
          <a:xfrm>
            <a:off x="368300" y="803092"/>
            <a:ext cx="2247900" cy="3121658"/>
          </a:xfrm>
          <a:prstGeom prst="rect">
            <a:avLst/>
          </a:prstGeom>
          <a:blipFill>
            <a:blip r:embed="rId3"/>
            <a:stretch>
              <a:fillRect/>
            </a:stretch>
          </a:blipFill>
          <a:ln>
            <a:noFill/>
          </a:ln>
          <a:effectLst>
            <a:outerShdw blurRad="63500" sx="102000" sy="102000" algn="ctr" rotWithShape="0">
              <a:prstClr val="black">
                <a:alpha val="40000"/>
              </a:prstClr>
            </a:outerShdw>
          </a:effectLst>
        </p:spPr>
      </p:sp>
    </p:spTree>
    <p:extLst>
      <p:ext uri="{BB962C8B-B14F-4D97-AF65-F5344CB8AC3E}">
        <p14:creationId xmlns:p14="http://schemas.microsoft.com/office/powerpoint/2010/main" val="836644718"/>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787400"/>
            <a:ext cx="6096000" cy="3276600"/>
          </a:xfrm>
        </p:spPr>
        <p:txBody>
          <a:bodyPr>
            <a:normAutofit fontScale="70000" lnSpcReduction="20000"/>
          </a:bodyPr>
          <a:lstStyle/>
          <a:p>
            <a:pPr algn="just"/>
            <a:r>
              <a:rPr lang="en-US" sz="2600" dirty="0"/>
              <a:t>According to previous Google CEO Eric Schmidt</a:t>
            </a:r>
          </a:p>
          <a:p>
            <a:pPr lvl="1" algn="just"/>
            <a:r>
              <a:rPr lang="en-US" sz="2600" dirty="0"/>
              <a:t>Young people will someday be allowed to change their name to distance themselves from material gathered on them from social media sites.</a:t>
            </a:r>
          </a:p>
          <a:p>
            <a:pPr lvl="1" algn="just"/>
            <a:r>
              <a:rPr lang="en-US" sz="2600" dirty="0"/>
              <a:t>Eventually Google will know so much about its users that it will be able to help people plan their lives.</a:t>
            </a:r>
          </a:p>
          <a:p>
            <a:pPr lvl="1" algn="just"/>
            <a:r>
              <a:rPr lang="en-US" sz="2600" dirty="0"/>
              <a:t>"I actually think most people don't want Google to answer their questions. They want Google to tell them what they should be doing next."</a:t>
            </a:r>
          </a:p>
          <a:p>
            <a:pPr lvl="1" algn="just"/>
            <a:r>
              <a:rPr lang="en-US" sz="2600" dirty="0"/>
              <a:t>Ex: Google could remind you what groceries you'd like to buy when passing a shop</a:t>
            </a:r>
            <a:r>
              <a:rPr lang="en-US" sz="2600" dirty="0" smtClean="0"/>
              <a:t>.</a:t>
            </a:r>
            <a:endParaRPr lang="en-US" sz="2600" dirty="0"/>
          </a:p>
        </p:txBody>
      </p:sp>
      <p:sp>
        <p:nvSpPr>
          <p:cNvPr id="3" name="Title 2"/>
          <p:cNvSpPr>
            <a:spLocks noGrp="1"/>
          </p:cNvSpPr>
          <p:nvPr>
            <p:ph type="title"/>
          </p:nvPr>
        </p:nvSpPr>
        <p:spPr/>
        <p:txBody>
          <a:bodyPr/>
          <a:lstStyle/>
          <a:p>
            <a:r>
              <a:rPr lang="en-US" dirty="0" smtClean="0"/>
              <a:t>AI &amp; Privacy</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846609847"/>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Is it ethical to sacrifice our privacy in order to obtain a higher quality of life?</a:t>
            </a:r>
          </a:p>
          <a:p>
            <a:r>
              <a:rPr lang="en-US" dirty="0"/>
              <a:t>Do we need to redefine what is considered private and public data?</a:t>
            </a:r>
          </a:p>
          <a:p>
            <a:r>
              <a:rPr lang="en-US" dirty="0"/>
              <a:t>Will it be possible to prevent private data from getting into the wrong hands</a:t>
            </a:r>
            <a:r>
              <a:rPr lang="en-US" dirty="0" smtClean="0"/>
              <a:t>?</a:t>
            </a:r>
            <a:endParaRPr lang="en-US" dirty="0"/>
          </a:p>
        </p:txBody>
      </p:sp>
      <p:sp>
        <p:nvSpPr>
          <p:cNvPr id="3" name="Title 2"/>
          <p:cNvSpPr>
            <a:spLocks noGrp="1"/>
          </p:cNvSpPr>
          <p:nvPr>
            <p:ph type="title"/>
          </p:nvPr>
        </p:nvSpPr>
        <p:spPr/>
        <p:txBody>
          <a:bodyPr/>
          <a:lstStyle/>
          <a:p>
            <a:r>
              <a:rPr lang="en-US" dirty="0" smtClean="0"/>
              <a:t>Ethical Concerns</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696219528"/>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Autofit/>
          </a:bodyPr>
          <a:lstStyle/>
          <a:p>
            <a:pPr algn="just"/>
            <a:r>
              <a:rPr lang="en-US" sz="2400" dirty="0"/>
              <a:t>Joseph Weizenbaum</a:t>
            </a:r>
          </a:p>
          <a:p>
            <a:pPr lvl="1" algn="just"/>
            <a:r>
              <a:rPr lang="en-US" sz="2000" dirty="0"/>
              <a:t>German-Jewish refugee to the US in 1936.</a:t>
            </a:r>
          </a:p>
          <a:p>
            <a:pPr lvl="1" algn="just"/>
            <a:r>
              <a:rPr lang="en-US" sz="2000" dirty="0"/>
              <a:t>Very influential in the computer world.</a:t>
            </a:r>
          </a:p>
          <a:p>
            <a:pPr lvl="1" algn="just"/>
            <a:r>
              <a:rPr lang="en-US" sz="2000" dirty="0"/>
              <a:t>Professor of Computer Science at MIT.</a:t>
            </a:r>
          </a:p>
          <a:p>
            <a:pPr lvl="1" algn="just"/>
            <a:r>
              <a:rPr lang="en-US" sz="2000" dirty="0"/>
              <a:t>Wrote a simple AI in 1966 called ELIZA.</a:t>
            </a:r>
          </a:p>
          <a:p>
            <a:pPr lvl="1" algn="just"/>
            <a:r>
              <a:rPr lang="en-US" sz="2000" dirty="0"/>
              <a:t>Felt that computers are incapable of having feelings like humans, which he argues is an important characteristic when making </a:t>
            </a:r>
            <a:r>
              <a:rPr lang="en-US" sz="2000" dirty="0" smtClean="0"/>
              <a:t>judgment </a:t>
            </a:r>
            <a:r>
              <a:rPr lang="en-US" sz="2000" dirty="0"/>
              <a:t>calls</a:t>
            </a:r>
          </a:p>
        </p:txBody>
      </p:sp>
      <p:sp>
        <p:nvSpPr>
          <p:cNvPr id="3" name="Title 2"/>
          <p:cNvSpPr>
            <a:spLocks noGrp="1"/>
          </p:cNvSpPr>
          <p:nvPr>
            <p:ph type="title"/>
          </p:nvPr>
        </p:nvSpPr>
        <p:spPr/>
        <p:txBody>
          <a:bodyPr/>
          <a:lstStyle/>
          <a:p>
            <a:r>
              <a:rPr lang="en-US" dirty="0" smtClean="0"/>
              <a:t>AI &amp; Human Dignity</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4263292686"/>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Autofit/>
          </a:bodyPr>
          <a:lstStyle/>
          <a:p>
            <a:pPr marL="18288" indent="0" algn="just">
              <a:buNone/>
            </a:pPr>
            <a:r>
              <a:rPr lang="en-US" sz="1400" b="1" i="1" dirty="0"/>
              <a:t>young woman: </a:t>
            </a:r>
            <a:r>
              <a:rPr lang="en-US" sz="1400" dirty="0"/>
              <a:t>Men are all alike.</a:t>
            </a:r>
          </a:p>
          <a:p>
            <a:pPr marL="18288" indent="0" algn="just">
              <a:buNone/>
            </a:pPr>
            <a:r>
              <a:rPr lang="en-US" sz="1400" b="1" i="1" dirty="0" err="1"/>
              <a:t>eliza</a:t>
            </a:r>
            <a:r>
              <a:rPr lang="en-US" sz="1400" b="1" i="1" dirty="0"/>
              <a:t>: </a:t>
            </a:r>
            <a:r>
              <a:rPr lang="en-US" sz="1400" dirty="0"/>
              <a:t>In what way?</a:t>
            </a:r>
          </a:p>
          <a:p>
            <a:pPr marL="18288" indent="0" algn="just">
              <a:buNone/>
            </a:pPr>
            <a:r>
              <a:rPr lang="en-US" sz="1400" b="1" dirty="0"/>
              <a:t>young woman: </a:t>
            </a:r>
            <a:r>
              <a:rPr lang="en-US" sz="1400" dirty="0"/>
              <a:t>They're always bugging us about something specific or other.</a:t>
            </a:r>
          </a:p>
          <a:p>
            <a:pPr marL="18288" indent="0" algn="just">
              <a:buNone/>
            </a:pPr>
            <a:r>
              <a:rPr lang="en-US" sz="1400" b="1" i="1" dirty="0" err="1"/>
              <a:t>eliza</a:t>
            </a:r>
            <a:r>
              <a:rPr lang="en-US" sz="1400" b="1" i="1" dirty="0"/>
              <a:t>: </a:t>
            </a:r>
            <a:r>
              <a:rPr lang="en-US" sz="1400" dirty="0"/>
              <a:t>Can you think of a specific example?</a:t>
            </a:r>
          </a:p>
          <a:p>
            <a:pPr marL="18288" indent="0" algn="just">
              <a:buNone/>
            </a:pPr>
            <a:r>
              <a:rPr lang="en-US" sz="1400" b="1" i="1" dirty="0"/>
              <a:t>young woman: </a:t>
            </a:r>
            <a:r>
              <a:rPr lang="en-US" sz="1400" dirty="0"/>
              <a:t>Well, my boyfriend made me come here.</a:t>
            </a:r>
          </a:p>
          <a:p>
            <a:pPr marL="18288" indent="0" algn="just">
              <a:buNone/>
            </a:pPr>
            <a:r>
              <a:rPr lang="en-US" sz="1400" b="1" i="1" dirty="0" err="1"/>
              <a:t>eliza</a:t>
            </a:r>
            <a:r>
              <a:rPr lang="en-US" sz="1400" b="1" i="1" dirty="0"/>
              <a:t>: </a:t>
            </a:r>
            <a:r>
              <a:rPr lang="en-US" sz="1400" dirty="0"/>
              <a:t>Your boyfriend made you come here?</a:t>
            </a:r>
          </a:p>
          <a:p>
            <a:pPr marL="18288" indent="0" algn="just">
              <a:buNone/>
            </a:pPr>
            <a:r>
              <a:rPr lang="en-US" sz="1400" b="1" i="1" dirty="0"/>
              <a:t>young woman: </a:t>
            </a:r>
            <a:r>
              <a:rPr lang="en-US" sz="1400" dirty="0"/>
              <a:t>He says I'm depressed much of the time.</a:t>
            </a:r>
          </a:p>
          <a:p>
            <a:pPr marL="18288" indent="0" algn="just">
              <a:buNone/>
            </a:pPr>
            <a:r>
              <a:rPr lang="en-US" sz="1400" b="1" i="1" dirty="0" err="1"/>
              <a:t>eliza</a:t>
            </a:r>
            <a:r>
              <a:rPr lang="en-US" sz="1400" b="1" i="1" dirty="0"/>
              <a:t>: </a:t>
            </a:r>
            <a:r>
              <a:rPr lang="en-US" sz="1400" dirty="0"/>
              <a:t>I am sorry to hear you are depressed.</a:t>
            </a:r>
          </a:p>
          <a:p>
            <a:pPr marL="18288" indent="0" algn="just">
              <a:buNone/>
            </a:pPr>
            <a:r>
              <a:rPr lang="en-US" sz="1400" dirty="0"/>
              <a:t>...</a:t>
            </a:r>
          </a:p>
          <a:p>
            <a:pPr marL="18288" indent="0" algn="just">
              <a:buNone/>
            </a:pPr>
            <a:r>
              <a:rPr lang="en-US" sz="1400" b="1" i="1" dirty="0" err="1"/>
              <a:t>eliza</a:t>
            </a:r>
            <a:r>
              <a:rPr lang="en-US" sz="1400" b="1" i="1" dirty="0"/>
              <a:t>: </a:t>
            </a:r>
            <a:r>
              <a:rPr lang="en-US" sz="1400" dirty="0"/>
              <a:t>What else comes to mind when you think of your father?</a:t>
            </a:r>
          </a:p>
          <a:p>
            <a:pPr marL="18288" indent="0" algn="just">
              <a:buNone/>
            </a:pPr>
            <a:r>
              <a:rPr lang="en-US" sz="1400" b="1" i="1" dirty="0"/>
              <a:t>young woman: </a:t>
            </a:r>
            <a:r>
              <a:rPr lang="en-US" sz="1400" dirty="0"/>
              <a:t>Bullies.</a:t>
            </a:r>
          </a:p>
          <a:p>
            <a:pPr marL="18288" indent="0" algn="just">
              <a:buNone/>
            </a:pPr>
            <a:r>
              <a:rPr lang="en-US" sz="1400" b="1" i="1" dirty="0" err="1"/>
              <a:t>eliza</a:t>
            </a:r>
            <a:r>
              <a:rPr lang="en-US" sz="1400" b="1" i="1" dirty="0"/>
              <a:t>: </a:t>
            </a:r>
            <a:r>
              <a:rPr lang="en-US" sz="1400" dirty="0"/>
              <a:t>Does that have anything to do with the fact that your boyfriend made you come here?</a:t>
            </a:r>
          </a:p>
        </p:txBody>
      </p:sp>
      <p:sp>
        <p:nvSpPr>
          <p:cNvPr id="3" name="Title 2"/>
          <p:cNvSpPr>
            <a:spLocks noGrp="1"/>
          </p:cNvSpPr>
          <p:nvPr>
            <p:ph type="title"/>
          </p:nvPr>
        </p:nvSpPr>
        <p:spPr/>
        <p:txBody>
          <a:bodyPr/>
          <a:lstStyle/>
          <a:p>
            <a:r>
              <a:rPr lang="en-US" dirty="0" smtClean="0"/>
              <a:t>ELIZA</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970453607"/>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17320" y="571502"/>
            <a:ext cx="5512279" cy="3492498"/>
          </a:xfrm>
        </p:spPr>
        <p:txBody>
          <a:bodyPr>
            <a:noAutofit/>
          </a:bodyPr>
          <a:lstStyle/>
          <a:p>
            <a:pPr algn="just"/>
            <a:r>
              <a:rPr lang="en-US" sz="2800" b="1" i="1" dirty="0"/>
              <a:t>Is it ethical to have AI working in positions such as:</a:t>
            </a:r>
          </a:p>
          <a:p>
            <a:pPr lvl="1" algn="just"/>
            <a:r>
              <a:rPr lang="en-US" sz="2400" b="1" i="1" dirty="0"/>
              <a:t>Judge</a:t>
            </a:r>
          </a:p>
          <a:p>
            <a:pPr lvl="1" algn="just"/>
            <a:r>
              <a:rPr lang="en-US" sz="2400" b="1" i="1" dirty="0"/>
              <a:t>Police Officer</a:t>
            </a:r>
          </a:p>
          <a:p>
            <a:pPr lvl="1" algn="just"/>
            <a:r>
              <a:rPr lang="en-US" sz="2400" b="1" i="1" dirty="0"/>
              <a:t>Customer Service</a:t>
            </a:r>
          </a:p>
          <a:p>
            <a:pPr lvl="1" algn="just"/>
            <a:r>
              <a:rPr lang="en-US" sz="2400" b="1" i="1" dirty="0"/>
              <a:t>Therapist (such as ELIZA)</a:t>
            </a:r>
          </a:p>
        </p:txBody>
      </p:sp>
      <p:sp>
        <p:nvSpPr>
          <p:cNvPr id="3" name="Title 2"/>
          <p:cNvSpPr>
            <a:spLocks noGrp="1"/>
          </p:cNvSpPr>
          <p:nvPr>
            <p:ph type="title"/>
          </p:nvPr>
        </p:nvSpPr>
        <p:spPr/>
        <p:txBody>
          <a:bodyPr/>
          <a:lstStyle/>
          <a:p>
            <a:r>
              <a:rPr lang="en-US" dirty="0" smtClean="0"/>
              <a:t>Ethical Concerns</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
        <p:nvSpPr>
          <p:cNvPr id="5" name="Shape 119"/>
          <p:cNvSpPr/>
          <p:nvPr/>
        </p:nvSpPr>
        <p:spPr>
          <a:xfrm>
            <a:off x="389287" y="709525"/>
            <a:ext cx="2224516" cy="3152817"/>
          </a:xfrm>
          <a:prstGeom prst="rect">
            <a:avLst/>
          </a:prstGeom>
          <a:blipFill>
            <a:blip r:embed="rId3"/>
            <a:stretch>
              <a:fillRect/>
            </a:stretch>
          </a:blipFill>
          <a:ln>
            <a:noFill/>
          </a:ln>
          <a:effectLst>
            <a:outerShdw blurRad="63500" sx="102000" sy="102000" algn="ctr" rotWithShape="0">
              <a:prstClr val="black">
                <a:alpha val="40000"/>
              </a:prstClr>
            </a:outerShdw>
          </a:effectLst>
        </p:spPr>
      </p:sp>
    </p:spTree>
    <p:extLst>
      <p:ext uri="{BB962C8B-B14F-4D97-AF65-F5344CB8AC3E}">
        <p14:creationId xmlns:p14="http://schemas.microsoft.com/office/powerpoint/2010/main" val="1126242242"/>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Artificial Intelligence</a:t>
            </a:r>
          </a:p>
          <a:p>
            <a:r>
              <a:rPr lang="en-US" sz="2400" dirty="0" smtClean="0"/>
              <a:t>The Digital Divide</a:t>
            </a:r>
          </a:p>
          <a:p>
            <a:r>
              <a:rPr lang="en-US" sz="2400" dirty="0" smtClean="0"/>
              <a:t>Plagiarism in Education</a:t>
            </a:r>
          </a:p>
          <a:p>
            <a:r>
              <a:rPr lang="en-US" sz="2400" dirty="0" smtClean="0"/>
              <a:t>Conclusion</a:t>
            </a:r>
          </a:p>
          <a:p>
            <a:r>
              <a:rPr lang="en-US" sz="2400" dirty="0" smtClean="0"/>
              <a:t>Discussion</a:t>
            </a:r>
          </a:p>
          <a:p>
            <a:r>
              <a:rPr lang="en-US" sz="2400" dirty="0" smtClean="0"/>
              <a:t>References	</a:t>
            </a:r>
          </a:p>
          <a:p>
            <a:pPr marL="18288" indent="0">
              <a:buNone/>
            </a:pPr>
            <a:endParaRPr lang="en-US" dirty="0"/>
          </a:p>
        </p:txBody>
      </p:sp>
      <p:sp>
        <p:nvSpPr>
          <p:cNvPr id="3" name="Title 2"/>
          <p:cNvSpPr>
            <a:spLocks noGrp="1"/>
          </p:cNvSpPr>
          <p:nvPr>
            <p:ph type="title"/>
          </p:nvPr>
        </p:nvSpPr>
        <p:spPr/>
        <p:txBody>
          <a:bodyPr/>
          <a:lstStyle/>
          <a:p>
            <a:r>
              <a:rPr lang="en-US" dirty="0" smtClean="0"/>
              <a:t>Overview</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6731" y="197119"/>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57620989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Robo</a:t>
            </a:r>
            <a:r>
              <a:rPr lang="en-US" dirty="0" smtClean="0"/>
              <a:t>-Ethics</a:t>
            </a:r>
            <a:endParaRPr lang="en-US" dirty="0"/>
          </a:p>
        </p:txBody>
      </p:sp>
      <p:pic>
        <p:nvPicPr>
          <p:cNvPr id="3" name="Picture 2"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086025518"/>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Autofit/>
          </a:bodyPr>
          <a:lstStyle/>
          <a:p>
            <a:pPr algn="just"/>
            <a:r>
              <a:rPr lang="en-US" sz="2200" dirty="0" smtClean="0"/>
              <a:t>A </a:t>
            </a:r>
            <a:r>
              <a:rPr lang="en-US" sz="2200" dirty="0"/>
              <a:t>robot may not injure a human being or, through inaction, allow a human being to come to harm.</a:t>
            </a:r>
          </a:p>
          <a:p>
            <a:pPr algn="just"/>
            <a:r>
              <a:rPr lang="en-US" sz="2200" dirty="0" smtClean="0"/>
              <a:t>A </a:t>
            </a:r>
            <a:r>
              <a:rPr lang="en-US" sz="2200" dirty="0"/>
              <a:t>robot must obey the orders given to it by human beings, except where such orders would conflict with the First Law.</a:t>
            </a:r>
          </a:p>
          <a:p>
            <a:pPr algn="just"/>
            <a:r>
              <a:rPr lang="en-US" sz="2200" dirty="0" smtClean="0"/>
              <a:t>A </a:t>
            </a:r>
            <a:r>
              <a:rPr lang="en-US" sz="2200" dirty="0"/>
              <a:t>robot must protect its own existence as long as such protection does not conflict with the First or Second Laws</a:t>
            </a:r>
            <a:r>
              <a:rPr lang="en-US" sz="2200" dirty="0" smtClean="0"/>
              <a:t>.</a:t>
            </a:r>
            <a:endParaRPr lang="en-US" sz="2200" dirty="0"/>
          </a:p>
        </p:txBody>
      </p:sp>
      <p:sp>
        <p:nvSpPr>
          <p:cNvPr id="3" name="Title 2"/>
          <p:cNvSpPr>
            <a:spLocks noGrp="1"/>
          </p:cNvSpPr>
          <p:nvPr>
            <p:ph type="title"/>
          </p:nvPr>
        </p:nvSpPr>
        <p:spPr/>
        <p:txBody>
          <a:bodyPr/>
          <a:lstStyle/>
          <a:p>
            <a:r>
              <a:rPr lang="en-US" dirty="0" smtClean="0"/>
              <a:t>Three Laws of Robotics</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963437565"/>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lnSpcReduction="10000"/>
          </a:bodyPr>
          <a:lstStyle/>
          <a:p>
            <a:pPr algn="just"/>
            <a:r>
              <a:rPr lang="en-US" sz="2200" dirty="0"/>
              <a:t>Artificially intelligent beings have a capability to execute actions on its own initiative</a:t>
            </a:r>
          </a:p>
          <a:p>
            <a:pPr algn="just"/>
            <a:r>
              <a:rPr lang="en-US" sz="2200" dirty="0" smtClean="0"/>
              <a:t>Ownership </a:t>
            </a:r>
            <a:r>
              <a:rPr lang="en-US" sz="2200" dirty="0"/>
              <a:t>and Liability</a:t>
            </a:r>
          </a:p>
          <a:p>
            <a:pPr lvl="1" algn="just"/>
            <a:r>
              <a:rPr lang="en-US" sz="2000" dirty="0" smtClean="0"/>
              <a:t>Who </a:t>
            </a:r>
            <a:r>
              <a:rPr lang="en-US" sz="2000" dirty="0"/>
              <a:t>would be liable for the actions?</a:t>
            </a:r>
          </a:p>
          <a:p>
            <a:pPr lvl="1" algn="just"/>
            <a:r>
              <a:rPr lang="en-US" sz="2000" dirty="0" smtClean="0"/>
              <a:t>Punishment </a:t>
            </a:r>
            <a:r>
              <a:rPr lang="en-US" sz="2000" dirty="0"/>
              <a:t>and Punitive Damages</a:t>
            </a:r>
          </a:p>
          <a:p>
            <a:pPr lvl="1" algn="just"/>
            <a:r>
              <a:rPr lang="en-US" sz="2000" dirty="0" smtClean="0"/>
              <a:t>Owners </a:t>
            </a:r>
            <a:r>
              <a:rPr lang="en-US" sz="2000" dirty="0"/>
              <a:t>can be punished and pay damages</a:t>
            </a:r>
          </a:p>
          <a:p>
            <a:pPr lvl="1" algn="just"/>
            <a:r>
              <a:rPr lang="en-US" sz="2000" dirty="0" smtClean="0"/>
              <a:t>Do </a:t>
            </a:r>
            <a:r>
              <a:rPr lang="en-US" sz="2000" dirty="0"/>
              <a:t>machines feel pain to be punished?</a:t>
            </a:r>
          </a:p>
          <a:p>
            <a:pPr lvl="1" algn="just"/>
            <a:r>
              <a:rPr lang="en-US" sz="2000" dirty="0" smtClean="0"/>
              <a:t>Can </a:t>
            </a:r>
            <a:r>
              <a:rPr lang="en-US" sz="2000" dirty="0"/>
              <a:t>behavior be adjusted through punishment?</a:t>
            </a:r>
          </a:p>
        </p:txBody>
      </p:sp>
      <p:sp>
        <p:nvSpPr>
          <p:cNvPr id="3" name="Title 2"/>
          <p:cNvSpPr>
            <a:spLocks noGrp="1"/>
          </p:cNvSpPr>
          <p:nvPr>
            <p:ph type="title"/>
          </p:nvPr>
        </p:nvSpPr>
        <p:spPr/>
        <p:txBody>
          <a:bodyPr/>
          <a:lstStyle/>
          <a:p>
            <a:r>
              <a:rPr lang="en-US" dirty="0" smtClean="0"/>
              <a:t>AI Accountability</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275617542"/>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smtClean="0"/>
              <a:t>Responsibility </a:t>
            </a:r>
            <a:r>
              <a:rPr lang="en-US" sz="2400" dirty="0"/>
              <a:t>and accountability implies understanding of consequences</a:t>
            </a:r>
          </a:p>
          <a:p>
            <a:pPr lvl="1" algn="just"/>
            <a:r>
              <a:rPr lang="en-US" sz="2400" dirty="0" smtClean="0"/>
              <a:t>Artificially </a:t>
            </a:r>
            <a:r>
              <a:rPr lang="en-US" sz="2400" dirty="0"/>
              <a:t>intelligent beings are endowed with inalienable rights</a:t>
            </a:r>
          </a:p>
          <a:p>
            <a:pPr algn="just"/>
            <a:r>
              <a:rPr lang="en-US" sz="2400" dirty="0" smtClean="0"/>
              <a:t>Limitation </a:t>
            </a:r>
            <a:r>
              <a:rPr lang="en-US" sz="2400" dirty="0"/>
              <a:t>of rights</a:t>
            </a:r>
          </a:p>
          <a:p>
            <a:pPr lvl="1" algn="just"/>
            <a:r>
              <a:rPr lang="en-US" sz="2400" dirty="0" smtClean="0"/>
              <a:t>Procreation</a:t>
            </a:r>
            <a:r>
              <a:rPr lang="en-US" sz="2400" dirty="0"/>
              <a:t>: Can robots make more sentient robots?</a:t>
            </a:r>
          </a:p>
          <a:p>
            <a:pPr lvl="1" algn="just"/>
            <a:r>
              <a:rPr lang="en-US" sz="2400" dirty="0" smtClean="0"/>
              <a:t>Suffrage</a:t>
            </a:r>
            <a:r>
              <a:rPr lang="en-US" sz="2400" dirty="0"/>
              <a:t>: Can a robot be President?</a:t>
            </a:r>
          </a:p>
        </p:txBody>
      </p:sp>
      <p:sp>
        <p:nvSpPr>
          <p:cNvPr id="3" name="Title 2"/>
          <p:cNvSpPr>
            <a:spLocks noGrp="1"/>
          </p:cNvSpPr>
          <p:nvPr>
            <p:ph type="title"/>
          </p:nvPr>
        </p:nvSpPr>
        <p:spPr/>
        <p:txBody>
          <a:bodyPr/>
          <a:lstStyle/>
          <a:p>
            <a:r>
              <a:rPr lang="en-US" dirty="0" smtClean="0"/>
              <a:t>AI Rights</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538178969"/>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Ahead With AI</a:t>
            </a:r>
            <a:endParaRPr lang="en-US" dirty="0"/>
          </a:p>
        </p:txBody>
      </p:sp>
    </p:spTree>
    <p:extLst>
      <p:ext uri="{BB962C8B-B14F-4D97-AF65-F5344CB8AC3E}">
        <p14:creationId xmlns:p14="http://schemas.microsoft.com/office/powerpoint/2010/main" val="302037327"/>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effectLst/>
              </a:rPr>
              <a:t>Artificial Intelligence has potential to further enrich our lives in the </a:t>
            </a:r>
            <a:r>
              <a:rPr lang="en-US" dirty="0" smtClean="0">
                <a:effectLst/>
              </a:rPr>
              <a:t>future:</a:t>
            </a:r>
            <a:endParaRPr lang="en-US" dirty="0">
              <a:effectLst/>
            </a:endParaRPr>
          </a:p>
          <a:p>
            <a:r>
              <a:rPr lang="en-US" dirty="0" smtClean="0">
                <a:effectLst/>
              </a:rPr>
              <a:t>Medical</a:t>
            </a:r>
            <a:endParaRPr lang="en-US" dirty="0">
              <a:effectLst/>
            </a:endParaRPr>
          </a:p>
          <a:p>
            <a:r>
              <a:rPr lang="en-US" dirty="0" smtClean="0">
                <a:effectLst/>
              </a:rPr>
              <a:t>allow </a:t>
            </a:r>
            <a:r>
              <a:rPr lang="en-US" dirty="0">
                <a:effectLst/>
              </a:rPr>
              <a:t>doctors to have better </a:t>
            </a:r>
            <a:r>
              <a:rPr lang="en-US" dirty="0" smtClean="0">
                <a:effectLst/>
              </a:rPr>
              <a:t>information</a:t>
            </a:r>
            <a:endParaRPr lang="en-US" dirty="0">
              <a:effectLst/>
            </a:endParaRPr>
          </a:p>
          <a:p>
            <a:r>
              <a:rPr lang="en-US" dirty="0" smtClean="0">
                <a:effectLst/>
              </a:rPr>
              <a:t>Legal</a:t>
            </a:r>
            <a:endParaRPr lang="en-US" dirty="0">
              <a:effectLst/>
            </a:endParaRPr>
          </a:p>
          <a:p>
            <a:r>
              <a:rPr lang="en-US" dirty="0" smtClean="0">
                <a:effectLst/>
              </a:rPr>
              <a:t>potential </a:t>
            </a:r>
            <a:r>
              <a:rPr lang="en-US" dirty="0">
                <a:effectLst/>
              </a:rPr>
              <a:t>for unbiased </a:t>
            </a:r>
            <a:r>
              <a:rPr lang="en-US" dirty="0" smtClean="0">
                <a:effectLst/>
              </a:rPr>
              <a:t>decisions</a:t>
            </a:r>
            <a:endParaRPr lang="en-US" dirty="0">
              <a:effectLst/>
            </a:endParaRPr>
          </a:p>
          <a:p>
            <a:r>
              <a:rPr lang="en-US" dirty="0" smtClean="0">
                <a:effectLst/>
              </a:rPr>
              <a:t>Educational</a:t>
            </a:r>
            <a:endParaRPr lang="en-US" dirty="0">
              <a:effectLst/>
            </a:endParaRPr>
          </a:p>
          <a:p>
            <a:r>
              <a:rPr lang="en-US" dirty="0" smtClean="0">
                <a:effectLst/>
              </a:rPr>
              <a:t>education </a:t>
            </a:r>
            <a:r>
              <a:rPr lang="en-US" dirty="0">
                <a:effectLst/>
              </a:rPr>
              <a:t>tailored to individual needs</a:t>
            </a:r>
          </a:p>
        </p:txBody>
      </p:sp>
      <p:sp>
        <p:nvSpPr>
          <p:cNvPr id="3" name="Title 2"/>
          <p:cNvSpPr>
            <a:spLocks noGrp="1"/>
          </p:cNvSpPr>
          <p:nvPr>
            <p:ph type="title"/>
          </p:nvPr>
        </p:nvSpPr>
        <p:spPr/>
        <p:txBody>
          <a:bodyPr/>
          <a:lstStyle/>
          <a:p>
            <a:r>
              <a:rPr lang="en-US" dirty="0" smtClean="0"/>
              <a:t>Looking Ahead</a:t>
            </a:r>
            <a:endParaRPr lang="en-US" dirty="0"/>
          </a:p>
        </p:txBody>
      </p:sp>
    </p:spTree>
    <p:extLst>
      <p:ext uri="{BB962C8B-B14F-4D97-AF65-F5344CB8AC3E}">
        <p14:creationId xmlns:p14="http://schemas.microsoft.com/office/powerpoint/2010/main" val="978515124"/>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effectLst/>
              </a:rPr>
              <a:t>What </a:t>
            </a:r>
            <a:r>
              <a:rPr lang="en-US" dirty="0">
                <a:effectLst/>
              </a:rPr>
              <a:t>privacy issues will we encounter in the future as AI continues to advance?</a:t>
            </a:r>
            <a:br>
              <a:rPr lang="en-US" dirty="0">
                <a:effectLst/>
              </a:rPr>
            </a:br>
            <a:endParaRPr lang="en-US" dirty="0">
              <a:effectLst/>
            </a:endParaRPr>
          </a:p>
          <a:p>
            <a:r>
              <a:rPr lang="en-US" dirty="0" smtClean="0">
                <a:effectLst/>
              </a:rPr>
              <a:t>Even </a:t>
            </a:r>
            <a:r>
              <a:rPr lang="en-US" dirty="0">
                <a:effectLst/>
              </a:rPr>
              <a:t>though AI has the potential to further enrich our lives, does society want or need these services, especially considering the potential loss of rights and privacy?</a:t>
            </a:r>
            <a:endParaRPr lang="en-US" dirty="0"/>
          </a:p>
        </p:txBody>
      </p:sp>
      <p:sp>
        <p:nvSpPr>
          <p:cNvPr id="3" name="Title 2"/>
          <p:cNvSpPr>
            <a:spLocks noGrp="1"/>
          </p:cNvSpPr>
          <p:nvPr>
            <p:ph type="title"/>
          </p:nvPr>
        </p:nvSpPr>
        <p:spPr/>
        <p:txBody>
          <a:bodyPr/>
          <a:lstStyle/>
          <a:p>
            <a:r>
              <a:rPr lang="en-US" dirty="0" smtClean="0"/>
              <a:t>Looking Ahead</a:t>
            </a:r>
            <a:endParaRPr lang="en-US" dirty="0"/>
          </a:p>
        </p:txBody>
      </p:sp>
    </p:spTree>
    <p:extLst>
      <p:ext uri="{BB962C8B-B14F-4D97-AF65-F5344CB8AC3E}">
        <p14:creationId xmlns:p14="http://schemas.microsoft.com/office/powerpoint/2010/main" val="3930274704"/>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Digital Divide</a:t>
            </a:r>
            <a:endParaRPr lang="en-US" dirty="0"/>
          </a:p>
        </p:txBody>
      </p:sp>
      <p:pic>
        <p:nvPicPr>
          <p:cNvPr id="3" name="Picture 2"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32903604"/>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It is the gap between people who have access to digital technology – such as computers, Internet, mobile phones, etc. – and those who have very limited access or have no access at all</a:t>
            </a:r>
            <a:r>
              <a:rPr lang="en-US" sz="2400" dirty="0" smtClean="0"/>
              <a:t>.</a:t>
            </a:r>
            <a:endParaRPr lang="en-US" sz="2400" dirty="0"/>
          </a:p>
        </p:txBody>
      </p:sp>
      <p:sp>
        <p:nvSpPr>
          <p:cNvPr id="3" name="Title 2"/>
          <p:cNvSpPr>
            <a:spLocks noGrp="1"/>
          </p:cNvSpPr>
          <p:nvPr>
            <p:ph type="title"/>
          </p:nvPr>
        </p:nvSpPr>
        <p:spPr/>
        <p:txBody>
          <a:bodyPr/>
          <a:lstStyle/>
          <a:p>
            <a:r>
              <a:rPr lang="en-US" dirty="0" smtClean="0"/>
              <a:t>What is Digital Divide?</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180151943"/>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3" cstate="email">
            <a:extLst>
              <a:ext uri="{28A0092B-C50C-407E-A947-70E740481C1C}">
                <a14:useLocalDpi xmlns:a14="http://schemas.microsoft.com/office/drawing/2010/main" val="0"/>
              </a:ext>
            </a:extLst>
          </a:blip>
          <a:srcRect l="1740" t="10836" r="2699" b="6158"/>
          <a:stretch/>
        </p:blipFill>
        <p:spPr>
          <a:xfrm>
            <a:off x="777240" y="1165519"/>
            <a:ext cx="7961159" cy="2863971"/>
          </a:xfrm>
          <a:effectLst>
            <a:outerShdw blurRad="63500" sx="102000" sy="102000" algn="ctr" rotWithShape="0">
              <a:prstClr val="black">
                <a:alpha val="40000"/>
              </a:prstClr>
            </a:outerShdw>
          </a:effectLst>
        </p:spPr>
      </p:pic>
      <p:sp>
        <p:nvSpPr>
          <p:cNvPr id="3" name="Title 2"/>
          <p:cNvSpPr>
            <a:spLocks noGrp="1"/>
          </p:cNvSpPr>
          <p:nvPr>
            <p:ph type="title"/>
          </p:nvPr>
        </p:nvSpPr>
        <p:spPr/>
        <p:txBody>
          <a:bodyPr/>
          <a:lstStyle/>
          <a:p>
            <a:r>
              <a:rPr lang="en-US" dirty="0" smtClean="0"/>
              <a:t>World Connection Density</a:t>
            </a:r>
            <a:endParaRPr lang="en-US" dirty="0"/>
          </a:p>
        </p:txBody>
      </p:sp>
      <p:sp>
        <p:nvSpPr>
          <p:cNvPr id="5" name="TextBox 4"/>
          <p:cNvSpPr txBox="1"/>
          <p:nvPr/>
        </p:nvSpPr>
        <p:spPr>
          <a:xfrm>
            <a:off x="777240" y="697785"/>
            <a:ext cx="8057071" cy="553998"/>
          </a:xfrm>
          <a:prstGeom prst="rect">
            <a:avLst/>
          </a:prstGeom>
          <a:noFill/>
        </p:spPr>
        <p:txBody>
          <a:bodyPr wrap="square" rtlCol="0">
            <a:spAutoFit/>
          </a:bodyPr>
          <a:lstStyle/>
          <a:p>
            <a:r>
              <a:rPr lang="en-US" sz="1200" dirty="0"/>
              <a:t>"Only 30 percent of the world population currently has </a:t>
            </a:r>
            <a:r>
              <a:rPr lang="en-US" sz="1200" dirty="0" smtClean="0"/>
              <a:t>access…"</a:t>
            </a:r>
            <a:r>
              <a:rPr lang="en-US" sz="1200" dirty="0"/>
              <a:t>Global Post</a:t>
            </a:r>
          </a:p>
          <a:p>
            <a:endParaRPr lang="en-US" dirty="0"/>
          </a:p>
        </p:txBody>
      </p:sp>
      <p:pic>
        <p:nvPicPr>
          <p:cNvPr id="6" name="Picture 5" descr="lwm2_mg.eps"/>
          <p:cNvPicPr>
            <a:picLocks noChangeAspect="1"/>
          </p:cNvPicPr>
          <p:nvPr/>
        </p:nvPicPr>
        <p:blipFill rotWithShape="1">
          <a:blip r:embed="rId4"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4093472666"/>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795258"/>
            <a:ext cx="6096000" cy="3268741"/>
          </a:xfrm>
        </p:spPr>
        <p:txBody>
          <a:bodyPr/>
          <a:lstStyle/>
          <a:p>
            <a:r>
              <a:rPr lang="en-US" sz="2400" b="1" dirty="0"/>
              <a:t>"The science and </a:t>
            </a:r>
            <a:r>
              <a:rPr lang="en-US" sz="2400" b="1" dirty="0" smtClean="0"/>
              <a:t>engineering of </a:t>
            </a:r>
            <a:r>
              <a:rPr lang="en-US" sz="2400" b="1" dirty="0"/>
              <a:t>making </a:t>
            </a:r>
            <a:r>
              <a:rPr lang="en-US" sz="2400" b="1" dirty="0" smtClean="0"/>
              <a:t>intelligent machines</a:t>
            </a:r>
            <a:r>
              <a:rPr lang="en-US" sz="2400" b="1" dirty="0"/>
              <a:t>, </a:t>
            </a:r>
            <a:r>
              <a:rPr lang="en-US" sz="2400" b="1" dirty="0" smtClean="0"/>
              <a:t>especially intelligent </a:t>
            </a:r>
            <a:r>
              <a:rPr lang="en-US" sz="2400" b="1" dirty="0"/>
              <a:t>computer </a:t>
            </a:r>
            <a:r>
              <a:rPr lang="en-US" sz="2400" b="1" dirty="0" smtClean="0"/>
              <a:t>programs”</a:t>
            </a:r>
          </a:p>
          <a:p>
            <a:r>
              <a:rPr lang="en-US" sz="2400" b="1" dirty="0"/>
              <a:t>"Related to the similar task </a:t>
            </a:r>
            <a:r>
              <a:rPr lang="en-US" sz="2400" b="1" dirty="0" smtClean="0"/>
              <a:t>of using computers to understand human intelligence”</a:t>
            </a:r>
          </a:p>
          <a:p>
            <a:pPr marL="18288" indent="0">
              <a:buNone/>
            </a:pPr>
            <a:r>
              <a:rPr lang="en-US" sz="2400" b="1" dirty="0" smtClean="0"/>
              <a:t>			– </a:t>
            </a:r>
            <a:r>
              <a:rPr lang="en-US" sz="2400" b="1" dirty="0"/>
              <a:t>John McCarthy </a:t>
            </a:r>
            <a:endParaRPr lang="en-US" sz="2400" b="1" dirty="0" smtClean="0"/>
          </a:p>
          <a:p>
            <a:pPr marL="18288" indent="0">
              <a:buNone/>
            </a:pPr>
            <a:endParaRPr lang="en-US" dirty="0"/>
          </a:p>
        </p:txBody>
      </p:sp>
      <p:sp>
        <p:nvSpPr>
          <p:cNvPr id="3" name="Title 2"/>
          <p:cNvSpPr>
            <a:spLocks noGrp="1"/>
          </p:cNvSpPr>
          <p:nvPr>
            <p:ph type="title"/>
          </p:nvPr>
        </p:nvSpPr>
        <p:spPr/>
        <p:txBody>
          <a:bodyPr/>
          <a:lstStyle/>
          <a:p>
            <a:r>
              <a:rPr lang="en-US" dirty="0" smtClean="0"/>
              <a:t>Artificial Intelligence </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pic>
        <p:nvPicPr>
          <p:cNvPr id="6" name="Picture 5" descr="AI_Poster.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43437" y="795259"/>
            <a:ext cx="1990163" cy="2988595"/>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146078524"/>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val="0"/>
              </a:ext>
            </a:extLst>
          </a:blip>
          <a:stretch>
            <a:fillRect/>
          </a:stretch>
        </p:blipFill>
        <p:spPr>
          <a:xfrm>
            <a:off x="887080" y="762178"/>
            <a:ext cx="6704165" cy="3344951"/>
          </a:xfrm>
          <a:effectLst>
            <a:outerShdw blurRad="63500" sx="102000" sy="102000" algn="ctr" rotWithShape="0">
              <a:prstClr val="black">
                <a:alpha val="40000"/>
              </a:prstClr>
            </a:outerShdw>
          </a:effectLst>
        </p:spPr>
      </p:pic>
      <p:sp>
        <p:nvSpPr>
          <p:cNvPr id="3" name="Title 2"/>
          <p:cNvSpPr>
            <a:spLocks noGrp="1"/>
          </p:cNvSpPr>
          <p:nvPr>
            <p:ph type="title"/>
          </p:nvPr>
        </p:nvSpPr>
        <p:spPr/>
        <p:txBody>
          <a:bodyPr/>
          <a:lstStyle/>
          <a:p>
            <a:r>
              <a:rPr lang="en-US" dirty="0" smtClean="0"/>
              <a:t>Internet Users / 100</a:t>
            </a:r>
            <a:endParaRPr lang="en-US" dirty="0"/>
          </a:p>
        </p:txBody>
      </p:sp>
      <p:pic>
        <p:nvPicPr>
          <p:cNvPr id="6" name="Picture 5" descr="lwm2_mg.eps"/>
          <p:cNvPicPr>
            <a:picLocks noChangeAspect="1"/>
          </p:cNvPicPr>
          <p:nvPr/>
        </p:nvPicPr>
        <p:blipFill rotWithShape="1">
          <a:blip r:embed="rId4"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771374735"/>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8288" indent="0" algn="just">
              <a:buNone/>
            </a:pPr>
            <a:r>
              <a:rPr lang="en-US" sz="2400" i="1" dirty="0"/>
              <a:t>“The illiterate of the 21st century will not be those who cannot read and write, but those who cannot learn, unlearn, and relearn. ”</a:t>
            </a:r>
          </a:p>
        </p:txBody>
      </p:sp>
      <p:sp>
        <p:nvSpPr>
          <p:cNvPr id="3" name="Title 2"/>
          <p:cNvSpPr>
            <a:spLocks noGrp="1"/>
          </p:cNvSpPr>
          <p:nvPr>
            <p:ph type="title"/>
          </p:nvPr>
        </p:nvSpPr>
        <p:spPr/>
        <p:txBody>
          <a:bodyPr/>
          <a:lstStyle/>
          <a:p>
            <a:r>
              <a:rPr lang="en-US" dirty="0" smtClean="0"/>
              <a:t>Alvin Toffler</a:t>
            </a:r>
            <a:endParaRPr lang="en-US" dirty="0"/>
          </a:p>
        </p:txBody>
      </p:sp>
      <p:sp>
        <p:nvSpPr>
          <p:cNvPr id="4" name="Shape 176"/>
          <p:cNvSpPr/>
          <p:nvPr/>
        </p:nvSpPr>
        <p:spPr>
          <a:xfrm>
            <a:off x="424243" y="1032833"/>
            <a:ext cx="1602965" cy="2153479"/>
          </a:xfrm>
          <a:prstGeom prst="rect">
            <a:avLst/>
          </a:prstGeom>
          <a:blipFill>
            <a:blip r:embed="rId3"/>
            <a:stretch>
              <a:fillRect/>
            </a:stretch>
          </a:blipFill>
          <a:ln>
            <a:noFill/>
          </a:ln>
          <a:effectLst>
            <a:outerShdw blurRad="63500" sx="102000" sy="102000" algn="ctr" rotWithShape="0">
              <a:prstClr val="black">
                <a:alpha val="40000"/>
              </a:prstClr>
            </a:outerShdw>
            <a:reflection blurRad="6350" stA="52000" endA="300" endPos="35000" dir="5400000" sy="-100000" algn="bl" rotWithShape="0"/>
          </a:effectLst>
        </p:spPr>
      </p:sp>
      <p:pic>
        <p:nvPicPr>
          <p:cNvPr id="5" name="Picture 4" descr="lwm2_mg.eps"/>
          <p:cNvPicPr>
            <a:picLocks noChangeAspect="1"/>
          </p:cNvPicPr>
          <p:nvPr/>
        </p:nvPicPr>
        <p:blipFill rotWithShape="1">
          <a:blip r:embed="rId4"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672060673"/>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 sz="2400" dirty="0" smtClean="0"/>
              <a:t>In the past </a:t>
            </a:r>
            <a:r>
              <a:rPr lang="en" sz="2400" dirty="0"/>
              <a:t>- Classified as those have access to internet and those who don't</a:t>
            </a:r>
            <a:r>
              <a:rPr lang="en" sz="2400" dirty="0" smtClean="0"/>
              <a:t>.</a:t>
            </a:r>
          </a:p>
          <a:p>
            <a:pPr lvl="0"/>
            <a:r>
              <a:rPr lang="en-US" sz="2400" dirty="0" smtClean="0"/>
              <a:t>Now - </a:t>
            </a:r>
            <a:r>
              <a:rPr lang="en-US" sz="2400" dirty="0"/>
              <a:t>Classified as those to have access to technology and those to don't</a:t>
            </a:r>
            <a:r>
              <a:rPr lang="en-US" sz="2400" dirty="0" smtClean="0"/>
              <a:t>.</a:t>
            </a:r>
            <a:endParaRPr lang="en" sz="2400" dirty="0" smtClean="0"/>
          </a:p>
        </p:txBody>
      </p:sp>
      <p:sp>
        <p:nvSpPr>
          <p:cNvPr id="3" name="Title 2"/>
          <p:cNvSpPr>
            <a:spLocks noGrp="1"/>
          </p:cNvSpPr>
          <p:nvPr>
            <p:ph type="title"/>
          </p:nvPr>
        </p:nvSpPr>
        <p:spPr/>
        <p:txBody>
          <a:bodyPr/>
          <a:lstStyle/>
          <a:p>
            <a:r>
              <a:rPr lang="en-US" dirty="0" smtClean="0"/>
              <a:t>Past &amp; Present</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642433899"/>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Lack of technological skills</a:t>
            </a:r>
          </a:p>
          <a:p>
            <a:r>
              <a:rPr lang="en-US" sz="2400" dirty="0" smtClean="0"/>
              <a:t>Imposed restrictions </a:t>
            </a:r>
            <a:endParaRPr lang="en-US" sz="2400" dirty="0"/>
          </a:p>
          <a:p>
            <a:r>
              <a:rPr lang="en-US" sz="2400" dirty="0"/>
              <a:t>Lack of </a:t>
            </a:r>
            <a:r>
              <a:rPr lang="en-US" sz="2400" dirty="0" smtClean="0"/>
              <a:t>access or resources</a:t>
            </a:r>
            <a:endParaRPr lang="en-US" sz="2400" dirty="0"/>
          </a:p>
          <a:p>
            <a:r>
              <a:rPr lang="en-US" sz="2400" dirty="0"/>
              <a:t>People lacking </a:t>
            </a:r>
            <a:r>
              <a:rPr lang="en-US" sz="2400" dirty="0" smtClean="0"/>
              <a:t>opportunities</a:t>
            </a:r>
            <a:endParaRPr lang="en-US" sz="2400" dirty="0"/>
          </a:p>
        </p:txBody>
      </p:sp>
      <p:sp>
        <p:nvSpPr>
          <p:cNvPr id="3" name="Title 2"/>
          <p:cNvSpPr>
            <a:spLocks noGrp="1"/>
          </p:cNvSpPr>
          <p:nvPr>
            <p:ph type="title"/>
          </p:nvPr>
        </p:nvSpPr>
        <p:spPr/>
        <p:txBody>
          <a:bodyPr/>
          <a:lstStyle/>
          <a:p>
            <a:r>
              <a:rPr lang="en-US" dirty="0" smtClean="0"/>
              <a:t>Why Does it Exist?</a:t>
            </a:r>
            <a:endParaRPr lang="en-US" dirty="0"/>
          </a:p>
        </p:txBody>
      </p:sp>
      <p:pic>
        <p:nvPicPr>
          <p:cNvPr id="5" name="Picture 4"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347098995"/>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77240" y="4814499"/>
            <a:ext cx="7543800" cy="762000"/>
          </a:xfrm>
        </p:spPr>
        <p:txBody>
          <a:bodyPr/>
          <a:lstStyle/>
          <a:p>
            <a:r>
              <a:rPr lang="en-US" dirty="0" smtClean="0"/>
              <a:t>Poverty!</a:t>
            </a:r>
            <a:endParaRPr lang="en-US" dirty="0"/>
          </a:p>
        </p:txBody>
      </p:sp>
      <p:pic>
        <p:nvPicPr>
          <p:cNvPr id="5" name="Picture 4" descr="lwm2_mg.eps"/>
          <p:cNvPicPr>
            <a:picLocks noChangeAspect="1"/>
          </p:cNvPicPr>
          <p:nvPr/>
        </p:nvPicPr>
        <p:blipFill rotWithShape="1">
          <a:blip r:embed="rId3"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
        <p:nvSpPr>
          <p:cNvPr id="6" name="Content Placeholder 5"/>
          <p:cNvSpPr>
            <a:spLocks noGrp="1"/>
          </p:cNvSpPr>
          <p:nvPr>
            <p:ph idx="1"/>
          </p:nvPr>
        </p:nvSpPr>
        <p:spPr>
          <a:xfrm>
            <a:off x="6691581" y="804415"/>
            <a:ext cx="2191109" cy="3903649"/>
          </a:xfrm>
        </p:spPr>
        <p:txBody>
          <a:bodyPr>
            <a:normAutofit/>
          </a:bodyPr>
          <a:lstStyle/>
          <a:p>
            <a:r>
              <a:rPr lang="en-US" sz="1800" dirty="0" smtClean="0"/>
              <a:t>US Average 2011</a:t>
            </a:r>
          </a:p>
          <a:p>
            <a:pPr lvl="1"/>
            <a:r>
              <a:rPr lang="en-US" sz="1600" dirty="0" smtClean="0"/>
              <a:t>15.9 %</a:t>
            </a:r>
          </a:p>
          <a:p>
            <a:pPr marL="384048" lvl="1" indent="0">
              <a:buNone/>
            </a:pPr>
            <a:endParaRPr lang="en-US" sz="1600" dirty="0" smtClean="0"/>
          </a:p>
          <a:p>
            <a:r>
              <a:rPr lang="en-US" sz="1800" dirty="0" smtClean="0"/>
              <a:t>People under 18</a:t>
            </a:r>
          </a:p>
          <a:p>
            <a:pPr lvl="1"/>
            <a:r>
              <a:rPr lang="en-US" sz="1600" dirty="0" smtClean="0"/>
              <a:t>22%</a:t>
            </a:r>
          </a:p>
          <a:p>
            <a:pPr marL="384048" lvl="1" indent="0">
              <a:buNone/>
            </a:pPr>
            <a:endParaRPr lang="en-US" sz="1600" dirty="0"/>
          </a:p>
          <a:p>
            <a:r>
              <a:rPr lang="en-US" sz="1800" dirty="0" smtClean="0"/>
              <a:t>People 19–64</a:t>
            </a:r>
            <a:endParaRPr lang="en-US" sz="1800" dirty="0"/>
          </a:p>
          <a:p>
            <a:pPr lvl="1"/>
            <a:r>
              <a:rPr lang="en-US" sz="1600" dirty="0" smtClean="0"/>
              <a:t>13.7%</a:t>
            </a:r>
          </a:p>
          <a:p>
            <a:pPr marL="384048" lvl="1" indent="0">
              <a:buNone/>
            </a:pPr>
            <a:endParaRPr lang="en-US" sz="1600" dirty="0"/>
          </a:p>
          <a:p>
            <a:r>
              <a:rPr lang="en-US" sz="1800" dirty="0" smtClean="0"/>
              <a:t>People </a:t>
            </a:r>
            <a:r>
              <a:rPr lang="en-US" sz="1800" dirty="0"/>
              <a:t>ages </a:t>
            </a:r>
            <a:r>
              <a:rPr lang="en-US" sz="1800" dirty="0" smtClean="0"/>
              <a:t>65+</a:t>
            </a:r>
          </a:p>
          <a:p>
            <a:pPr lvl="1"/>
            <a:r>
              <a:rPr lang="en-US" sz="1600" dirty="0" smtClean="0"/>
              <a:t>9% </a:t>
            </a:r>
            <a:endParaRPr lang="en-US" sz="1600" dirty="0"/>
          </a:p>
        </p:txBody>
      </p:sp>
      <p:pic>
        <p:nvPicPr>
          <p:cNvPr id="7" name="Content Placeholder 3"/>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895451" y="381719"/>
            <a:ext cx="5781393" cy="4326345"/>
          </a:xfrm>
          <a:prstGeom prst="rect">
            <a:avLst/>
          </a:prstGeom>
        </p:spPr>
      </p:pic>
    </p:spTree>
    <p:extLst>
      <p:ext uri="{BB962C8B-B14F-4D97-AF65-F5344CB8AC3E}">
        <p14:creationId xmlns:p14="http://schemas.microsoft.com/office/powerpoint/2010/main" val="3207992765"/>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400" dirty="0" smtClean="0"/>
              <a:t>Because these </a:t>
            </a:r>
            <a:r>
              <a:rPr lang="en-US" sz="2400" dirty="0"/>
              <a:t>are </a:t>
            </a:r>
            <a:r>
              <a:rPr lang="en-US" sz="2400" dirty="0" smtClean="0"/>
              <a:t>the people </a:t>
            </a:r>
            <a:r>
              <a:rPr lang="en-US" sz="2400" dirty="0"/>
              <a:t>that desperately need access to the </a:t>
            </a:r>
            <a:r>
              <a:rPr lang="en-US" sz="2400" dirty="0" smtClean="0"/>
              <a:t>internet, </a:t>
            </a:r>
            <a:r>
              <a:rPr lang="en-US" sz="2400" dirty="0"/>
              <a:t>the ones that would benefit most from the resources available online (e.g. Medicare, Social Security information, job searching …) </a:t>
            </a:r>
          </a:p>
        </p:txBody>
      </p:sp>
      <p:sp>
        <p:nvSpPr>
          <p:cNvPr id="3" name="Title 2"/>
          <p:cNvSpPr>
            <a:spLocks noGrp="1"/>
          </p:cNvSpPr>
          <p:nvPr>
            <p:ph type="title"/>
          </p:nvPr>
        </p:nvSpPr>
        <p:spPr/>
        <p:txBody>
          <a:bodyPr/>
          <a:lstStyle/>
          <a:p>
            <a:r>
              <a:rPr lang="en-US" sz="3600" dirty="0" smtClean="0"/>
              <a:t>Why Poverty is of  Major Concern?</a:t>
            </a:r>
            <a:endParaRPr lang="en-US" sz="36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054700872"/>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lstStyle/>
          <a:p>
            <a:pPr algn="just"/>
            <a:r>
              <a:rPr lang="en-US" sz="2400" dirty="0" smtClean="0"/>
              <a:t>The </a:t>
            </a:r>
            <a:r>
              <a:rPr lang="en-US" sz="2400" dirty="0"/>
              <a:t>United Nations has ruled that Internet access is a basic human right that should be guaranteed and protected by </a:t>
            </a:r>
            <a:r>
              <a:rPr lang="en-US" sz="2400" dirty="0" smtClean="0"/>
              <a:t>states.</a:t>
            </a:r>
          </a:p>
          <a:p>
            <a:pPr algn="just"/>
            <a:r>
              <a:rPr lang="en-US" sz="2400" dirty="0"/>
              <a:t>The government has allocated $7.2 billion for broadband development as part of the stimulus package</a:t>
            </a:r>
            <a:r>
              <a:rPr lang="en-US" sz="2400" dirty="0" smtClean="0"/>
              <a:t>.</a:t>
            </a:r>
            <a:endParaRPr lang="en-US" sz="2400" dirty="0"/>
          </a:p>
          <a:p>
            <a:pPr marL="18288" indent="0">
              <a:buNone/>
            </a:pPr>
            <a:endParaRPr lang="en-US" dirty="0"/>
          </a:p>
        </p:txBody>
      </p:sp>
      <p:sp>
        <p:nvSpPr>
          <p:cNvPr id="3" name="Title 2"/>
          <p:cNvSpPr>
            <a:spLocks noGrp="1"/>
          </p:cNvSpPr>
          <p:nvPr>
            <p:ph type="title"/>
          </p:nvPr>
        </p:nvSpPr>
        <p:spPr/>
        <p:txBody>
          <a:bodyPr/>
          <a:lstStyle/>
          <a:p>
            <a:r>
              <a:rPr lang="en-US" dirty="0" smtClean="0"/>
              <a:t>Bridging the Gap</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433297956"/>
      </p:ext>
    </p:extLst>
  </p:cSld>
  <p:clrMapOvr>
    <a:masterClrMapping/>
  </p:clrMapOvr>
  <p:transition spd="slow">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lstStyle/>
          <a:p>
            <a:pPr algn="just"/>
            <a:r>
              <a:rPr lang="en-US" sz="2400" dirty="0"/>
              <a:t>Access to Technology through Schools</a:t>
            </a:r>
          </a:p>
          <a:p>
            <a:pPr lvl="1"/>
            <a:r>
              <a:rPr lang="en-US" sz="1800" dirty="0" smtClean="0"/>
              <a:t>Nearly </a:t>
            </a:r>
            <a:r>
              <a:rPr lang="en-US" sz="1800" dirty="0"/>
              <a:t>universal in the U.S.</a:t>
            </a:r>
          </a:p>
          <a:p>
            <a:pPr lvl="1"/>
            <a:r>
              <a:rPr lang="en-US" sz="1800" dirty="0" smtClean="0"/>
              <a:t>No </a:t>
            </a:r>
            <a:r>
              <a:rPr lang="en-US" sz="1800" dirty="0"/>
              <a:t>Child Left Behind</a:t>
            </a:r>
          </a:p>
          <a:p>
            <a:pPr lvl="1"/>
            <a:r>
              <a:rPr lang="en-US" sz="1800" dirty="0" smtClean="0"/>
              <a:t>Telecommunications </a:t>
            </a:r>
            <a:r>
              <a:rPr lang="en-US" sz="1800" dirty="0"/>
              <a:t>Act of 1996 </a:t>
            </a:r>
          </a:p>
          <a:p>
            <a:pPr marL="18288" indent="0">
              <a:buNone/>
            </a:pPr>
            <a:endParaRPr lang="en-US" dirty="0"/>
          </a:p>
        </p:txBody>
      </p:sp>
      <p:sp>
        <p:nvSpPr>
          <p:cNvPr id="3" name="Title 2"/>
          <p:cNvSpPr>
            <a:spLocks noGrp="1"/>
          </p:cNvSpPr>
          <p:nvPr>
            <p:ph type="title"/>
          </p:nvPr>
        </p:nvSpPr>
        <p:spPr/>
        <p:txBody>
          <a:bodyPr/>
          <a:lstStyle/>
          <a:p>
            <a:r>
              <a:rPr lang="en-US" dirty="0" smtClean="0"/>
              <a:t>Bridging the Gap</a:t>
            </a:r>
            <a:endParaRPr lang="en-US" dirty="0"/>
          </a:p>
        </p:txBody>
      </p:sp>
      <p:pic>
        <p:nvPicPr>
          <p:cNvPr id="4" name="Picture 3" descr="lwm2_mg.eps"/>
          <p:cNvPicPr>
            <a:picLocks noChangeAspect="1"/>
          </p:cNvPicPr>
          <p:nvPr/>
        </p:nvPicPr>
        <p:blipFill rotWithShape="1">
          <a:blip r:embed="rId3"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239838174"/>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683843032"/>
              </p:ext>
            </p:extLst>
          </p:nvPr>
        </p:nvGraphicFramePr>
        <p:xfrm>
          <a:off x="854015" y="287786"/>
          <a:ext cx="7375585" cy="3586433"/>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dirty="0" smtClean="0"/>
              <a:t>Bridging the Gap</a:t>
            </a:r>
            <a:endParaRPr lang="en-US" dirty="0"/>
          </a:p>
        </p:txBody>
      </p:sp>
      <p:sp>
        <p:nvSpPr>
          <p:cNvPr id="6" name="Content Placeholder 5"/>
          <p:cNvSpPr txBox="1">
            <a:spLocks/>
          </p:cNvSpPr>
          <p:nvPr/>
        </p:nvSpPr>
        <p:spPr>
          <a:xfrm>
            <a:off x="948907" y="601357"/>
            <a:ext cx="2156603" cy="626979"/>
          </a:xfrm>
          <a:prstGeom prst="rect">
            <a:avLst/>
          </a:prstGeom>
        </p:spPr>
        <p:txBody>
          <a:bodyPr vert="horz" lIns="91440" tIns="45720" rIns="91440" bIns="45720" rtlCol="0" anchor="ctr">
            <a:normAutofit/>
          </a:bodyPr>
          <a:lst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a:lstStyle>
          <a:p>
            <a:pPr marL="18288" indent="0">
              <a:buNone/>
            </a:pPr>
            <a:r>
              <a:rPr lang="en-US" sz="1400" dirty="0" smtClean="0"/>
              <a:t>Total – 121,785</a:t>
            </a:r>
            <a:endParaRPr lang="en-US" sz="1200" dirty="0" smtClean="0"/>
          </a:p>
        </p:txBody>
      </p:sp>
      <p:pic>
        <p:nvPicPr>
          <p:cNvPr id="7" name="Picture 6" descr="lwm2_mg.eps"/>
          <p:cNvPicPr>
            <a:picLocks noChangeAspect="1"/>
          </p:cNvPicPr>
          <p:nvPr/>
        </p:nvPicPr>
        <p:blipFill rotWithShape="1">
          <a:blip r:embed="rId4"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4224109673"/>
      </p:ext>
    </p:extLst>
  </p:cSld>
  <p:clrMapOvr>
    <a:masterClrMapping/>
  </p:clrMapOvr>
  <p:transition spd="slow">
    <p:push dir="u"/>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Denial of Access</a:t>
            </a:r>
          </a:p>
          <a:p>
            <a:pPr algn="just"/>
            <a:r>
              <a:rPr lang="en-US" sz="2400" dirty="0" smtClean="0"/>
              <a:t>Blocking &amp; </a:t>
            </a:r>
            <a:r>
              <a:rPr lang="en-US" sz="2400" dirty="0"/>
              <a:t>Filtering</a:t>
            </a:r>
          </a:p>
          <a:p>
            <a:pPr lvl="1" algn="just"/>
            <a:r>
              <a:rPr lang="en-US" sz="2000" dirty="0" smtClean="0"/>
              <a:t>21 </a:t>
            </a:r>
            <a:r>
              <a:rPr lang="en-US" sz="2000" dirty="0"/>
              <a:t>states have Internet filtering laws for public schools or libraries</a:t>
            </a:r>
          </a:p>
          <a:p>
            <a:pPr lvl="2" algn="just"/>
            <a:r>
              <a:rPr lang="en-US" sz="1800" dirty="0" smtClean="0"/>
              <a:t>Internet </a:t>
            </a:r>
            <a:r>
              <a:rPr lang="en-US" sz="1800" dirty="0"/>
              <a:t>Use Policies</a:t>
            </a:r>
          </a:p>
          <a:p>
            <a:pPr lvl="2" algn="just"/>
            <a:r>
              <a:rPr lang="en-US" sz="1800" dirty="0" smtClean="0"/>
              <a:t>Filtering Software</a:t>
            </a:r>
            <a:endParaRPr lang="en-US" sz="1800" dirty="0"/>
          </a:p>
        </p:txBody>
      </p:sp>
      <p:sp>
        <p:nvSpPr>
          <p:cNvPr id="3" name="Title 2"/>
          <p:cNvSpPr>
            <a:spLocks noGrp="1"/>
          </p:cNvSpPr>
          <p:nvPr>
            <p:ph type="title"/>
          </p:nvPr>
        </p:nvSpPr>
        <p:spPr/>
        <p:txBody>
          <a:bodyPr/>
          <a:lstStyle/>
          <a:p>
            <a:r>
              <a:rPr lang="en-US" dirty="0" smtClean="0"/>
              <a:t>Ethical Concerns</a:t>
            </a:r>
            <a:endParaRPr lang="en-US" dirty="0"/>
          </a:p>
        </p:txBody>
      </p:sp>
      <p:pic>
        <p:nvPicPr>
          <p:cNvPr id="4" name="Picture 3" descr="lwm2_mg.eps"/>
          <p:cNvPicPr>
            <a:picLocks noChangeAspect="1"/>
          </p:cNvPicPr>
          <p:nvPr/>
        </p:nvPicPr>
        <p:blipFill rotWithShape="1">
          <a:blip r:embed="rId3"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70993047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626969"/>
          </a:xfrm>
        </p:spPr>
        <p:txBody>
          <a:bodyPr>
            <a:normAutofit/>
          </a:bodyPr>
          <a:lstStyle/>
          <a:p>
            <a:pPr algn="just"/>
            <a:r>
              <a:rPr lang="en-US" sz="2400" dirty="0"/>
              <a:t>1956 – The field of AI research was founded at the Dartmouth Conferences.</a:t>
            </a:r>
          </a:p>
          <a:p>
            <a:pPr algn="just"/>
            <a:r>
              <a:rPr lang="en-US" sz="2400" dirty="0"/>
              <a:t>1963 – ARPA funds McCarthy's AI research</a:t>
            </a:r>
          </a:p>
          <a:p>
            <a:pPr algn="just"/>
            <a:r>
              <a:rPr lang="en-US" sz="2400" dirty="0"/>
              <a:t>1965 – ELIZA, a program that can talk to users on any topic, was created at MIT.</a:t>
            </a:r>
          </a:p>
          <a:p>
            <a:pPr algn="just"/>
            <a:r>
              <a:rPr lang="en-US" sz="2400" dirty="0"/>
              <a:t>1968 – MIT's MacHack became the first program to play in human chess tournaments</a:t>
            </a:r>
            <a:r>
              <a:rPr lang="en-US" sz="2400" dirty="0" smtClean="0"/>
              <a:t>.</a:t>
            </a:r>
            <a:endParaRPr lang="en-US" sz="2400" dirty="0"/>
          </a:p>
        </p:txBody>
      </p:sp>
      <p:sp>
        <p:nvSpPr>
          <p:cNvPr id="3" name="Title 2"/>
          <p:cNvSpPr>
            <a:spLocks noGrp="1"/>
          </p:cNvSpPr>
          <p:nvPr>
            <p:ph type="title"/>
          </p:nvPr>
        </p:nvSpPr>
        <p:spPr/>
        <p:txBody>
          <a:bodyPr/>
          <a:lstStyle/>
          <a:p>
            <a:r>
              <a:rPr lang="en-US" dirty="0" smtClean="0"/>
              <a:t>History</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680065811"/>
      </p:ext>
    </p:extLst>
  </p:cSld>
  <p:clrMapOvr>
    <a:masterClrMapping/>
  </p:clrMapOvr>
  <p:transition spd="slow">
    <p:push di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86332" y="571502"/>
            <a:ext cx="5443268" cy="3492498"/>
          </a:xfrm>
        </p:spPr>
        <p:txBody>
          <a:bodyPr>
            <a:normAutofit/>
          </a:bodyPr>
          <a:lstStyle/>
          <a:p>
            <a:pPr algn="just"/>
            <a:r>
              <a:rPr lang="en-US" sz="2400" dirty="0"/>
              <a:t>Children’s Internet Protection Act (CIPA)</a:t>
            </a:r>
          </a:p>
          <a:p>
            <a:pPr lvl="1" algn="just"/>
            <a:r>
              <a:rPr lang="en-US" sz="2000" dirty="0" smtClean="0"/>
              <a:t>Requires </a:t>
            </a:r>
            <a:r>
              <a:rPr lang="en-US" sz="2000" dirty="0"/>
              <a:t>the use of filtering software to block access to websites with offensive photos or materials (In order to participate in the E-Rate program to </a:t>
            </a:r>
            <a:r>
              <a:rPr lang="en-US" sz="2000" dirty="0" smtClean="0"/>
              <a:t>receive financial </a:t>
            </a:r>
            <a:r>
              <a:rPr lang="en-US" sz="2000" dirty="0"/>
              <a:t>support from the government</a:t>
            </a:r>
            <a:r>
              <a:rPr lang="en-US" sz="2000" dirty="0" smtClean="0"/>
              <a:t>).</a:t>
            </a:r>
            <a:endParaRPr lang="en-US" sz="2000" dirty="0"/>
          </a:p>
        </p:txBody>
      </p:sp>
      <p:sp>
        <p:nvSpPr>
          <p:cNvPr id="3" name="Title 2"/>
          <p:cNvSpPr>
            <a:spLocks noGrp="1"/>
          </p:cNvSpPr>
          <p:nvPr>
            <p:ph type="title"/>
          </p:nvPr>
        </p:nvSpPr>
        <p:spPr/>
        <p:txBody>
          <a:bodyPr/>
          <a:lstStyle/>
          <a:p>
            <a:r>
              <a:rPr lang="en-US" dirty="0" smtClean="0"/>
              <a:t>Denial Of Access</a:t>
            </a:r>
            <a:endParaRPr lang="en-US" dirty="0"/>
          </a:p>
        </p:txBody>
      </p:sp>
      <p:pic>
        <p:nvPicPr>
          <p:cNvPr id="4" name="Picture 3" descr="lwm2_mg.eps"/>
          <p:cNvPicPr>
            <a:picLocks noChangeAspect="1"/>
          </p:cNvPicPr>
          <p:nvPr/>
        </p:nvPicPr>
        <p:blipFill rotWithShape="1">
          <a:blip r:embed="rId3"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pic>
        <p:nvPicPr>
          <p:cNvPr id="1026" name="Picture 2" descr="C:\Users\Root\AppData\Local\Microsoft\Windows\Temporary Internet Files\Content.IE5\LC12FBLI\MP900390562[1].jp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01756" y="1088049"/>
            <a:ext cx="2550071" cy="1819051"/>
          </a:xfrm>
          <a:prstGeom prst="rect">
            <a:avLst/>
          </a:prstGeom>
          <a:noFill/>
          <a:effectLst>
            <a:outerShdw blurRad="63500" sx="102000" sy="102000" algn="ctr" rotWithShape="0">
              <a:prstClr val="black">
                <a:alpha val="40000"/>
              </a:prstClr>
            </a:outerShdw>
            <a:reflection blurRad="6350" stA="52000" endA="300" endPos="3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458298"/>
      </p:ext>
    </p:extLst>
  </p:cSld>
  <p:clrMapOvr>
    <a:masterClrMapping/>
  </p:clrMapOvr>
  <p:transition spd="slow">
    <p:push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National Coalition Against </a:t>
            </a:r>
            <a:r>
              <a:rPr lang="en-US" sz="2400" dirty="0" smtClean="0"/>
              <a:t>Censorship</a:t>
            </a:r>
          </a:p>
          <a:p>
            <a:pPr lvl="1" algn="just"/>
            <a:r>
              <a:rPr lang="en-US" sz="2000" dirty="0"/>
              <a:t>Filtering:  Limits the free exchange of </a:t>
            </a:r>
            <a:r>
              <a:rPr lang="en-US" sz="2000" dirty="0" smtClean="0"/>
              <a:t>ideas</a:t>
            </a:r>
          </a:p>
          <a:p>
            <a:pPr algn="just"/>
            <a:r>
              <a:rPr lang="en-US" sz="2400" dirty="0"/>
              <a:t>Filtering operates by keywords, many studies suggest frequent examples of  </a:t>
            </a:r>
            <a:r>
              <a:rPr lang="en-US" sz="2400" dirty="0" smtClean="0"/>
              <a:t>over blocking. </a:t>
            </a:r>
          </a:p>
          <a:p>
            <a:pPr lvl="1" algn="just"/>
            <a:endParaRPr lang="en-US" sz="1600" dirty="0"/>
          </a:p>
        </p:txBody>
      </p:sp>
      <p:sp>
        <p:nvSpPr>
          <p:cNvPr id="3" name="Title 2"/>
          <p:cNvSpPr>
            <a:spLocks noGrp="1"/>
          </p:cNvSpPr>
          <p:nvPr>
            <p:ph type="title"/>
          </p:nvPr>
        </p:nvSpPr>
        <p:spPr/>
        <p:txBody>
          <a:bodyPr/>
          <a:lstStyle/>
          <a:p>
            <a:r>
              <a:rPr lang="en-US" dirty="0" smtClean="0"/>
              <a:t>Content Filtering</a:t>
            </a:r>
            <a:endParaRPr lang="en-US" dirty="0"/>
          </a:p>
        </p:txBody>
      </p:sp>
      <p:pic>
        <p:nvPicPr>
          <p:cNvPr id="4" name="Picture 3" descr="lwm2_mg.eps"/>
          <p:cNvPicPr>
            <a:picLocks noChangeAspect="1"/>
          </p:cNvPicPr>
          <p:nvPr/>
        </p:nvPicPr>
        <p:blipFill rotWithShape="1">
          <a:blip r:embed="rId3"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23085954"/>
      </p:ext>
    </p:extLst>
  </p:cSld>
  <p:clrMapOvr>
    <a:masterClrMapping/>
  </p:clrMapOvr>
  <p:transition spd="slow">
    <p:push dir="u"/>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 in Education</a:t>
            </a:r>
            <a:endParaRPr lang="en-US" dirty="0"/>
          </a:p>
        </p:txBody>
      </p:sp>
      <p:pic>
        <p:nvPicPr>
          <p:cNvPr id="3" name="Picture 2"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772906180"/>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With the arrival of the internet and the 'information age', the definition of plagiarism is changing</a:t>
            </a:r>
          </a:p>
          <a:p>
            <a:pPr algn="just"/>
            <a:r>
              <a:rPr lang="en-US" sz="2400" dirty="0" smtClean="0"/>
              <a:t>Some </a:t>
            </a:r>
            <a:r>
              <a:rPr lang="en-US" sz="2400" dirty="0"/>
              <a:t>students construe Wikipedia as 'common knowledge'</a:t>
            </a:r>
          </a:p>
          <a:p>
            <a:pPr algn="just"/>
            <a:r>
              <a:rPr lang="en-US" sz="2400" dirty="0" smtClean="0"/>
              <a:t>Only </a:t>
            </a:r>
            <a:r>
              <a:rPr lang="en-US" sz="2400" dirty="0"/>
              <a:t>29% of students think copying from web is 'serious cheating</a:t>
            </a:r>
            <a:r>
              <a:rPr lang="en-US" sz="2400" dirty="0" smtClean="0"/>
              <a:t>'</a:t>
            </a:r>
            <a:endParaRPr lang="en-US" sz="2400" dirty="0"/>
          </a:p>
        </p:txBody>
      </p:sp>
      <p:sp>
        <p:nvSpPr>
          <p:cNvPr id="3" name="Title 2"/>
          <p:cNvSpPr>
            <a:spLocks noGrp="1"/>
          </p:cNvSpPr>
          <p:nvPr>
            <p:ph type="title"/>
          </p:nvPr>
        </p:nvSpPr>
        <p:spPr/>
        <p:txBody>
          <a:bodyPr/>
          <a:lstStyle/>
          <a:p>
            <a:r>
              <a:rPr lang="en-US" dirty="0" smtClean="0"/>
              <a:t>Evolving Definition</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718656654"/>
      </p:ext>
    </p:extLst>
  </p:cSld>
  <p:clrMapOvr>
    <a:masterClrMapping/>
  </p:clrMapOvr>
  <p:transition spd="slow">
    <p:push dir="u"/>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Growing disconnect between concepts of intellectual property, copyright and originality</a:t>
            </a:r>
          </a:p>
          <a:p>
            <a:pPr algn="just"/>
            <a:r>
              <a:rPr lang="en-US" sz="2400" dirty="0"/>
              <a:t>40% of undergrad students admitted to copying 'a few sentences'</a:t>
            </a:r>
          </a:p>
        </p:txBody>
      </p:sp>
      <p:sp>
        <p:nvSpPr>
          <p:cNvPr id="3" name="Title 2"/>
          <p:cNvSpPr>
            <a:spLocks noGrp="1"/>
          </p:cNvSpPr>
          <p:nvPr>
            <p:ph type="title"/>
          </p:nvPr>
        </p:nvSpPr>
        <p:spPr/>
        <p:txBody>
          <a:bodyPr/>
          <a:lstStyle/>
          <a:p>
            <a:r>
              <a:rPr lang="en-US" dirty="0" smtClean="0"/>
              <a:t>Evolving Definition</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634032478"/>
      </p:ext>
    </p:extLst>
  </p:cSld>
  <p:clrMapOvr>
    <a:masterClrMapping/>
  </p:clrMapOvr>
  <p:transition spd="slow">
    <p:push dir="u"/>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Students are sitting at the same computer they may download music and movies </a:t>
            </a:r>
            <a:r>
              <a:rPr lang="en-US" sz="2400" dirty="0" smtClean="0"/>
              <a:t>with.</a:t>
            </a:r>
            <a:endParaRPr lang="en-US" sz="2400" dirty="0"/>
          </a:p>
          <a:p>
            <a:pPr algn="just"/>
            <a:r>
              <a:rPr lang="en-US" sz="2400" dirty="0" smtClean="0"/>
              <a:t>Students </a:t>
            </a:r>
            <a:r>
              <a:rPr lang="en-US" sz="2400" dirty="0"/>
              <a:t>aren't grabbing a physical copy of a reference from a library anymore, and may make it easier for a student to feel like the source 'belongs' to them instead of 'borrowing' </a:t>
            </a:r>
            <a:r>
              <a:rPr lang="en-US" sz="2400" dirty="0" smtClean="0"/>
              <a:t>it.</a:t>
            </a:r>
            <a:endParaRPr lang="en-US" sz="2400" dirty="0"/>
          </a:p>
        </p:txBody>
      </p:sp>
      <p:sp>
        <p:nvSpPr>
          <p:cNvPr id="3" name="Title 2"/>
          <p:cNvSpPr>
            <a:spLocks noGrp="1"/>
          </p:cNvSpPr>
          <p:nvPr>
            <p:ph type="title"/>
          </p:nvPr>
        </p:nvSpPr>
        <p:spPr/>
        <p:txBody>
          <a:bodyPr/>
          <a:lstStyle/>
          <a:p>
            <a:r>
              <a:rPr lang="en-US" sz="2800" dirty="0" smtClean="0"/>
              <a:t>What’s causing the change in perception of plagiarism?</a:t>
            </a:r>
            <a:endParaRPr lang="en-US" sz="28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531815239"/>
      </p:ext>
    </p:extLst>
  </p:cSld>
  <p:clrMapOvr>
    <a:masterClrMapping/>
  </p:clrMapOvr>
  <p:transition spd="slow">
    <p:push dir="u"/>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Students are mixing-and-matching with easily copied-and-pasted sources, rather than "engaging in the writing process."</a:t>
            </a:r>
          </a:p>
        </p:txBody>
      </p:sp>
      <p:sp>
        <p:nvSpPr>
          <p:cNvPr id="3" name="Title 2"/>
          <p:cNvSpPr>
            <a:spLocks noGrp="1"/>
          </p:cNvSpPr>
          <p:nvPr>
            <p:ph type="title"/>
          </p:nvPr>
        </p:nvSpPr>
        <p:spPr/>
        <p:txBody>
          <a:bodyPr/>
          <a:lstStyle/>
          <a:p>
            <a:r>
              <a:rPr lang="en-US" sz="2800" dirty="0" smtClean="0"/>
              <a:t>What’s causing the change in perception of plagiarism?</a:t>
            </a:r>
            <a:endParaRPr lang="en-US" sz="28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929222309"/>
      </p:ext>
    </p:extLst>
  </p:cSld>
  <p:clrMapOvr>
    <a:masterClrMapping/>
  </p:clrMapOvr>
  <p:transition spd="slow">
    <p:push dir="u"/>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a:t>Many forms of academic dishonesty in CS: student collaboration, copying code from online </a:t>
            </a:r>
            <a:r>
              <a:rPr lang="en-US" sz="2400" dirty="0" smtClean="0"/>
              <a:t>sources.</a:t>
            </a:r>
            <a:endParaRPr lang="en-US" sz="2400" dirty="0"/>
          </a:p>
          <a:p>
            <a:pPr algn="just"/>
            <a:r>
              <a:rPr lang="en-US" sz="2400" dirty="0" smtClean="0"/>
              <a:t>Plagiarism </a:t>
            </a:r>
            <a:r>
              <a:rPr lang="en-US" sz="2400" dirty="0"/>
              <a:t>of students' programs is harder to detect than ordinary plagiarism in </a:t>
            </a:r>
            <a:r>
              <a:rPr lang="en-US" sz="2400" dirty="0" smtClean="0"/>
              <a:t>writing.</a:t>
            </a:r>
            <a:endParaRPr lang="en-US" sz="2400" dirty="0"/>
          </a:p>
        </p:txBody>
      </p:sp>
      <p:sp>
        <p:nvSpPr>
          <p:cNvPr id="3" name="Title 2"/>
          <p:cNvSpPr>
            <a:spLocks noGrp="1"/>
          </p:cNvSpPr>
          <p:nvPr>
            <p:ph type="title"/>
          </p:nvPr>
        </p:nvSpPr>
        <p:spPr/>
        <p:txBody>
          <a:bodyPr/>
          <a:lstStyle/>
          <a:p>
            <a:r>
              <a:rPr lang="en-US" sz="3200" dirty="0" smtClean="0"/>
              <a:t>Plagiarism in software related degrees.</a:t>
            </a:r>
            <a:endParaRPr lang="en-US" sz="32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497728130"/>
      </p:ext>
    </p:extLst>
  </p:cSld>
  <p:clrMapOvr>
    <a:masterClrMapping/>
  </p:clrMapOvr>
  <p:transition spd="slow">
    <p:push dir="u"/>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fontScale="92500"/>
          </a:bodyPr>
          <a:lstStyle/>
          <a:p>
            <a:pPr algn="just"/>
            <a:r>
              <a:rPr lang="en-US" sz="2400" dirty="0"/>
              <a:t>Cognitive dissonance within CS programs:  students are told not to collaborate on certain projects or in certain classes, yet in other projects (and in industry) you are encouraged to take others' code and modify/improve as needed</a:t>
            </a:r>
            <a:r>
              <a:rPr lang="en-US" sz="2400" dirty="0" smtClean="0"/>
              <a:t>.</a:t>
            </a:r>
          </a:p>
          <a:p>
            <a:pPr algn="just"/>
            <a:r>
              <a:rPr lang="en" sz="2400" dirty="0"/>
              <a:t>The advent of open source projects available on sites like bitbucket and github also blur the identity of plagiarism in CS </a:t>
            </a:r>
            <a:r>
              <a:rPr lang="en" sz="2400" dirty="0" smtClean="0"/>
              <a:t>courses</a:t>
            </a:r>
            <a:r>
              <a:rPr lang="en-US" sz="2400" dirty="0" smtClean="0"/>
              <a:t>.</a:t>
            </a:r>
            <a:endParaRPr lang="en" sz="2400" dirty="0"/>
          </a:p>
        </p:txBody>
      </p:sp>
      <p:sp>
        <p:nvSpPr>
          <p:cNvPr id="3" name="Title 2"/>
          <p:cNvSpPr>
            <a:spLocks noGrp="1"/>
          </p:cNvSpPr>
          <p:nvPr>
            <p:ph type="title"/>
          </p:nvPr>
        </p:nvSpPr>
        <p:spPr/>
        <p:txBody>
          <a:bodyPr/>
          <a:lstStyle/>
          <a:p>
            <a:r>
              <a:rPr lang="en-US" sz="3200" dirty="0" smtClean="0"/>
              <a:t>Plagiarism in software related degrees.</a:t>
            </a:r>
            <a:endParaRPr lang="en-US" sz="32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pic>
        <p:nvPicPr>
          <p:cNvPr id="5" name="Picture 4"/>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08123" y="1639649"/>
            <a:ext cx="1925477" cy="626783"/>
          </a:xfrm>
          <a:prstGeom prst="rect">
            <a:avLst/>
          </a:prstGeom>
          <a:effectLst>
            <a:outerShdw blurRad="63500" sx="102000" sy="102000" algn="ctr" rotWithShape="0">
              <a:prstClr val="black">
                <a:alpha val="40000"/>
              </a:prstClr>
            </a:outerShdw>
          </a:effectLst>
        </p:spPr>
      </p:pic>
      <p:pic>
        <p:nvPicPr>
          <p:cNvPr id="7" name="Picture 6"/>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16692" y="2527541"/>
            <a:ext cx="1308338" cy="560716"/>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84659732"/>
      </p:ext>
    </p:extLst>
  </p:cSld>
  <p:clrMapOvr>
    <a:masterClrMapping/>
  </p:clrMapOvr>
  <p:transition spd="slow">
    <p:push dir="u"/>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400" dirty="0" smtClean="0"/>
              <a:t>TurnItIn.com - </a:t>
            </a:r>
            <a:r>
              <a:rPr lang="en-US" sz="2400" dirty="0"/>
              <a:t>a site which checks for plagiarism against a database of collected papers and </a:t>
            </a:r>
            <a:r>
              <a:rPr lang="en-US" sz="2400" dirty="0" smtClean="0"/>
              <a:t>sources.</a:t>
            </a:r>
            <a:endParaRPr lang="en-US" sz="2400" dirty="0"/>
          </a:p>
          <a:p>
            <a:pPr algn="just"/>
            <a:r>
              <a:rPr lang="en-US" sz="2400" dirty="0" smtClean="0"/>
              <a:t>Students </a:t>
            </a:r>
            <a:r>
              <a:rPr lang="en-US" sz="2400" dirty="0"/>
              <a:t>are often required to upload their projects to sites like TurnItIn in order to receive a </a:t>
            </a:r>
            <a:r>
              <a:rPr lang="en-US" sz="2400" dirty="0" smtClean="0"/>
              <a:t>grade.</a:t>
            </a:r>
            <a:endParaRPr lang="en-US" sz="2400" dirty="0"/>
          </a:p>
        </p:txBody>
      </p:sp>
      <p:sp>
        <p:nvSpPr>
          <p:cNvPr id="3" name="Title 2"/>
          <p:cNvSpPr>
            <a:spLocks noGrp="1"/>
          </p:cNvSpPr>
          <p:nvPr>
            <p:ph type="title"/>
          </p:nvPr>
        </p:nvSpPr>
        <p:spPr>
          <a:xfrm>
            <a:off x="777240" y="4445000"/>
            <a:ext cx="7543800" cy="762000"/>
          </a:xfrm>
        </p:spPr>
        <p:txBody>
          <a:bodyPr/>
          <a:lstStyle/>
          <a:p>
            <a:r>
              <a:rPr lang="en-US" sz="3200" dirty="0" smtClean="0"/>
              <a:t>How are Schools dealing with evolving plagiarism?</a:t>
            </a:r>
            <a:endParaRPr lang="en-US" sz="32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 y="1653781"/>
            <a:ext cx="2038350" cy="647700"/>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78172376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626969"/>
          </a:xfrm>
        </p:spPr>
        <p:txBody>
          <a:bodyPr>
            <a:normAutofit/>
          </a:bodyPr>
          <a:lstStyle/>
          <a:p>
            <a:pPr algn="just"/>
            <a:r>
              <a:rPr lang="en-US" sz="2400" dirty="0"/>
              <a:t>1970s – The expert system </a:t>
            </a:r>
            <a:r>
              <a:rPr lang="en-US" sz="2400" dirty="0" err="1"/>
              <a:t>Mycin</a:t>
            </a:r>
            <a:r>
              <a:rPr lang="en-US" sz="2400" dirty="0"/>
              <a:t> was developed; could provide medical analysis with a knowledge base</a:t>
            </a:r>
          </a:p>
          <a:p>
            <a:pPr algn="just"/>
            <a:r>
              <a:rPr lang="en-US" sz="2400" dirty="0"/>
              <a:t>1991 – DARPA's DART was deployed in the Gulf War  to optimize logistical problems.</a:t>
            </a:r>
          </a:p>
          <a:p>
            <a:pPr algn="just"/>
            <a:r>
              <a:rPr lang="en-US" sz="2400" dirty="0"/>
              <a:t>2011 – IBM's Watson defeats Brad Rutter and Ken Jennings in Jeopardy!</a:t>
            </a:r>
          </a:p>
        </p:txBody>
      </p:sp>
      <p:sp>
        <p:nvSpPr>
          <p:cNvPr id="3" name="Title 2"/>
          <p:cNvSpPr>
            <a:spLocks noGrp="1"/>
          </p:cNvSpPr>
          <p:nvPr>
            <p:ph type="title"/>
          </p:nvPr>
        </p:nvSpPr>
        <p:spPr/>
        <p:txBody>
          <a:bodyPr/>
          <a:lstStyle/>
          <a:p>
            <a:r>
              <a:rPr lang="en-US" dirty="0" smtClean="0"/>
              <a:t>History</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464678172"/>
      </p:ext>
    </p:extLst>
  </p:cSld>
  <p:clrMapOvr>
    <a:masterClrMapping/>
  </p:clrMapOvr>
  <p:transition spd="slow">
    <p:push dir="u"/>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2"/>
            <a:ext cx="6096000" cy="3492498"/>
          </a:xfrm>
        </p:spPr>
        <p:txBody>
          <a:bodyPr>
            <a:normAutofit/>
          </a:bodyPr>
          <a:lstStyle/>
          <a:p>
            <a:pPr algn="just"/>
            <a:r>
              <a:rPr lang="en-US" sz="2200" dirty="0"/>
              <a:t>However, it has been argued that turning in a paper to TurnItIn.com creates a 'presumption of guilt' - which means you are guilty until proven innocent, which may conflict with local and scholastic laws and/or codes of </a:t>
            </a:r>
            <a:r>
              <a:rPr lang="en-US" sz="2200" dirty="0" smtClean="0"/>
              <a:t>conduct.</a:t>
            </a:r>
          </a:p>
          <a:p>
            <a:pPr algn="just"/>
            <a:r>
              <a:rPr lang="en-US" sz="2200" dirty="0"/>
              <a:t>There have also been complaints of student copyright abuse because it stores papers in the TurnItIn database </a:t>
            </a:r>
            <a:r>
              <a:rPr lang="en-US" sz="2200" dirty="0" smtClean="0"/>
              <a:t>permanently</a:t>
            </a:r>
            <a:endParaRPr lang="en-US" sz="2200" dirty="0"/>
          </a:p>
        </p:txBody>
      </p:sp>
      <p:sp>
        <p:nvSpPr>
          <p:cNvPr id="3" name="Title 2"/>
          <p:cNvSpPr>
            <a:spLocks noGrp="1"/>
          </p:cNvSpPr>
          <p:nvPr>
            <p:ph type="title"/>
          </p:nvPr>
        </p:nvSpPr>
        <p:spPr>
          <a:xfrm>
            <a:off x="777240" y="4445000"/>
            <a:ext cx="7543800" cy="762000"/>
          </a:xfrm>
        </p:spPr>
        <p:txBody>
          <a:bodyPr/>
          <a:lstStyle/>
          <a:p>
            <a:r>
              <a:rPr lang="en-US" sz="3200" dirty="0" smtClean="0"/>
              <a:t>How are Schools dealing with evolving plagiarism?</a:t>
            </a:r>
            <a:endParaRPr lang="en-US" sz="32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781723768"/>
      </p:ext>
    </p:extLst>
  </p:cSld>
  <p:clrMapOvr>
    <a:masterClrMapping/>
  </p:clrMapOvr>
  <p:transition spd="slow">
    <p:push dir="u"/>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724618"/>
            <a:ext cx="6096000" cy="3896649"/>
          </a:xfrm>
        </p:spPr>
        <p:txBody>
          <a:bodyPr>
            <a:normAutofit fontScale="92500" lnSpcReduction="10000"/>
          </a:bodyPr>
          <a:lstStyle/>
          <a:p>
            <a:r>
              <a:rPr lang="en" sz="2400" dirty="0"/>
              <a:t>Jesse Rosenfield, student at McGill U, declined to submit work to </a:t>
            </a:r>
            <a:r>
              <a:rPr lang="en" sz="2400" dirty="0" smtClean="0"/>
              <a:t>TurnItIn.</a:t>
            </a:r>
            <a:endParaRPr lang="en" sz="2400" dirty="0"/>
          </a:p>
          <a:p>
            <a:r>
              <a:rPr lang="en" sz="2400" dirty="0" smtClean="0"/>
              <a:t>University </a:t>
            </a:r>
            <a:r>
              <a:rPr lang="en" sz="2400" dirty="0"/>
              <a:t>Senate decided they were to be graded without </a:t>
            </a:r>
            <a:r>
              <a:rPr lang="en" sz="2400" dirty="0" smtClean="0"/>
              <a:t>TurnItIn.</a:t>
            </a:r>
            <a:endParaRPr lang="en" sz="2400" dirty="0"/>
          </a:p>
          <a:p>
            <a:r>
              <a:rPr lang="en" sz="2400" dirty="0" smtClean="0"/>
              <a:t>Princeton</a:t>
            </a:r>
            <a:r>
              <a:rPr lang="en" sz="2400" dirty="0"/>
              <a:t>, Harvard, Yale and Stanford have banned use of </a:t>
            </a:r>
            <a:r>
              <a:rPr lang="en" sz="2400" dirty="0" smtClean="0"/>
              <a:t>TurnItIn.</a:t>
            </a:r>
            <a:endParaRPr lang="en" sz="2400" dirty="0"/>
          </a:p>
          <a:p>
            <a:r>
              <a:rPr lang="en" sz="2400" dirty="0" smtClean="0"/>
              <a:t>2007</a:t>
            </a:r>
            <a:r>
              <a:rPr lang="en" sz="2400" dirty="0"/>
              <a:t>, two high school students from Desert Vista High School sued iParadigms, TurnItIn's parent company, but the decision went in favor of the company both in the first decision and in the court of </a:t>
            </a:r>
            <a:r>
              <a:rPr lang="en" sz="2400" dirty="0" smtClean="0"/>
              <a:t>appeals.</a:t>
            </a:r>
            <a:endParaRPr lang="en" sz="2400" dirty="0"/>
          </a:p>
        </p:txBody>
      </p:sp>
      <p:sp>
        <p:nvSpPr>
          <p:cNvPr id="3" name="Title 2"/>
          <p:cNvSpPr>
            <a:spLocks noGrp="1"/>
          </p:cNvSpPr>
          <p:nvPr>
            <p:ph type="title"/>
          </p:nvPr>
        </p:nvSpPr>
        <p:spPr>
          <a:xfrm>
            <a:off x="777240" y="4445000"/>
            <a:ext cx="7543800" cy="762000"/>
          </a:xfrm>
        </p:spPr>
        <p:txBody>
          <a:bodyPr/>
          <a:lstStyle/>
          <a:p>
            <a:r>
              <a:rPr lang="en-US" sz="3200" dirty="0" smtClean="0"/>
              <a:t>Litigation Involving </a:t>
            </a:r>
            <a:endParaRPr lang="en-US" sz="32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0986" y="4621268"/>
            <a:ext cx="2038350" cy="647700"/>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540512291"/>
      </p:ext>
    </p:extLst>
  </p:cSld>
  <p:clrMapOvr>
    <a:masterClrMapping/>
  </p:clrMapOvr>
  <p:transition spd="slow">
    <p:push dir="u"/>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Artificial Intelligence</a:t>
            </a:r>
          </a:p>
          <a:p>
            <a:pPr lvl="1"/>
            <a:r>
              <a:rPr lang="en-US" dirty="0" smtClean="0"/>
              <a:t>Military, Privacy,  Robo-Ethics</a:t>
            </a:r>
          </a:p>
          <a:p>
            <a:r>
              <a:rPr lang="en-US" dirty="0" smtClean="0"/>
              <a:t>The Digital Divide</a:t>
            </a:r>
          </a:p>
          <a:p>
            <a:pPr lvl="1"/>
            <a:r>
              <a:rPr lang="en-US" dirty="0" smtClean="0"/>
              <a:t>Poverty, Bridging the Gap, Denial of Access</a:t>
            </a:r>
          </a:p>
          <a:p>
            <a:r>
              <a:rPr lang="en-US" dirty="0" smtClean="0"/>
              <a:t>Plagiarism in Education</a:t>
            </a:r>
          </a:p>
          <a:p>
            <a:pPr lvl="1"/>
            <a:r>
              <a:rPr lang="en-US" dirty="0" smtClean="0"/>
              <a:t>Evolving Definition, Software, Schools, Litigation</a:t>
            </a:r>
            <a:endParaRPr lang="en-US" dirty="0"/>
          </a:p>
        </p:txBody>
      </p:sp>
      <p:sp>
        <p:nvSpPr>
          <p:cNvPr id="3" name="Title 2"/>
          <p:cNvSpPr>
            <a:spLocks noGrp="1"/>
          </p:cNvSpPr>
          <p:nvPr>
            <p:ph type="title"/>
          </p:nvPr>
        </p:nvSpPr>
        <p:spPr/>
        <p:txBody>
          <a:bodyPr/>
          <a:lstStyle/>
          <a:p>
            <a:r>
              <a:rPr lang="en-US" dirty="0" smtClean="0"/>
              <a:t>Conclusion</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83573492"/>
      </p:ext>
    </p:extLst>
  </p:cSld>
  <p:clrMapOvr>
    <a:masterClrMapping/>
  </p:clrMapOvr>
  <p:transition spd="slow">
    <p:push dir="u"/>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672860"/>
            <a:ext cx="6096000" cy="3391140"/>
          </a:xfrm>
        </p:spPr>
        <p:txBody>
          <a:bodyPr>
            <a:normAutofit lnSpcReduction="10000"/>
          </a:bodyPr>
          <a:lstStyle/>
          <a:p>
            <a:pPr marL="18288" indent="0">
              <a:buNone/>
            </a:pPr>
            <a:endParaRPr lang="en-US" dirty="0" smtClean="0"/>
          </a:p>
          <a:p>
            <a:pPr marL="532638" indent="-514350" algn="just">
              <a:buFont typeface="+mj-lt"/>
              <a:buAutoNum type="romanUcPeriod"/>
            </a:pPr>
            <a:r>
              <a:rPr lang="en-US" sz="2400" dirty="0" smtClean="0"/>
              <a:t>Is it ethical to bypass Web filtering software placed by schools in order to reach a website which has no direct offensive content?</a:t>
            </a:r>
          </a:p>
          <a:p>
            <a:pPr marL="532638" indent="-514350" algn="just">
              <a:buFont typeface="+mj-lt"/>
              <a:buAutoNum type="romanUcPeriod"/>
            </a:pPr>
            <a:r>
              <a:rPr lang="en-US" sz="2400" dirty="0" smtClean="0"/>
              <a:t>With many people supporting claims of dismissing software patents, is it ethical holding patent to a software which contains ideas present elsewhere?</a:t>
            </a:r>
            <a:endParaRPr lang="en-US" dirty="0" smtClean="0"/>
          </a:p>
          <a:p>
            <a:pPr marL="532638" indent="-514350">
              <a:buFont typeface="+mj-lt"/>
              <a:buAutoNum type="romanUcPeriod"/>
            </a:pPr>
            <a:endParaRPr lang="en-US" dirty="0"/>
          </a:p>
        </p:txBody>
      </p:sp>
      <p:sp>
        <p:nvSpPr>
          <p:cNvPr id="3" name="Title 2"/>
          <p:cNvSpPr>
            <a:spLocks noGrp="1"/>
          </p:cNvSpPr>
          <p:nvPr>
            <p:ph type="title"/>
          </p:nvPr>
        </p:nvSpPr>
        <p:spPr/>
        <p:txBody>
          <a:bodyPr/>
          <a:lstStyle/>
          <a:p>
            <a:r>
              <a:rPr lang="en-US" dirty="0" smtClean="0"/>
              <a:t>Discussion Questions</a:t>
            </a:r>
            <a:endParaRPr lang="en-US"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852771016"/>
      </p:ext>
    </p:extLst>
  </p:cSld>
  <p:clrMapOvr>
    <a:masterClrMapping/>
  </p:clrMapOvr>
  <p:transition spd="slow">
    <p:push dir="u"/>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3"/>
          </p:nvPr>
        </p:nvSpPr>
        <p:spPr>
          <a:xfrm>
            <a:off x="852462" y="1005840"/>
            <a:ext cx="3273552" cy="2857500"/>
          </a:xfrm>
        </p:spPr>
        <p:txBody>
          <a:bodyPr>
            <a:normAutofit fontScale="62500" lnSpcReduction="20000"/>
          </a:bodyPr>
          <a:lstStyle/>
          <a:p>
            <a:r>
              <a:rPr lang="en-US" dirty="0"/>
              <a:t>http://www.nytimes.com/2010/08/02/education/02cheat.html?pagewanted=all&amp;_r=0</a:t>
            </a:r>
          </a:p>
          <a:p>
            <a:r>
              <a:rPr lang="en-US" dirty="0"/>
              <a:t>http://en.wikipedia.org/wiki/Turnitin</a:t>
            </a:r>
          </a:p>
          <a:p>
            <a:r>
              <a:rPr lang="en-US" dirty="0"/>
              <a:t>http://www.thecrimson.com/article/2006/5/4/fighting-plagiarism-schools-go-high-tech-what/</a:t>
            </a:r>
          </a:p>
          <a:p>
            <a:r>
              <a:rPr lang="en-US" dirty="0"/>
              <a:t>http://courses.cs.vt.edu/~cs3604/support/Debates/Scenarios.html</a:t>
            </a:r>
          </a:p>
          <a:p>
            <a:r>
              <a:rPr lang="en-US" dirty="0"/>
              <a:t>http://www.cs.utsa.edu/~</a:t>
            </a:r>
            <a:r>
              <a:rPr lang="en-US" dirty="0" smtClean="0"/>
              <a:t>wagner/pubs/plagiarism0.html</a:t>
            </a:r>
          </a:p>
          <a:p>
            <a:r>
              <a:rPr lang="en-US" dirty="0"/>
              <a:t>http://en.wikipedia.org/wiki/Ethics_of_artificial_intelligence</a:t>
            </a:r>
          </a:p>
          <a:p>
            <a:pPr lvl="0"/>
            <a:r>
              <a:rPr lang="en" dirty="0"/>
              <a:t>http://</a:t>
            </a:r>
            <a:r>
              <a:rPr lang="en" dirty="0" smtClean="0"/>
              <a:t>en.wikipedia.org/wiki/Joseph_Weizenbaum#cite_note-2</a:t>
            </a:r>
            <a:endParaRPr lang="en-US" dirty="0" smtClean="0"/>
          </a:p>
          <a:p>
            <a:endParaRPr lang="en-US" dirty="0"/>
          </a:p>
        </p:txBody>
      </p:sp>
      <p:sp>
        <p:nvSpPr>
          <p:cNvPr id="4" name="Content Placeholder 3"/>
          <p:cNvSpPr>
            <a:spLocks noGrp="1"/>
          </p:cNvSpPr>
          <p:nvPr>
            <p:ph sz="quarter" idx="14"/>
          </p:nvPr>
        </p:nvSpPr>
        <p:spPr>
          <a:xfrm>
            <a:off x="4246784" y="944535"/>
            <a:ext cx="3273552" cy="2860146"/>
          </a:xfrm>
        </p:spPr>
        <p:txBody>
          <a:bodyPr>
            <a:normAutofit fontScale="92500" lnSpcReduction="20000"/>
          </a:bodyPr>
          <a:lstStyle/>
          <a:p>
            <a:r>
              <a:rPr lang="en-US" sz="1500" dirty="0"/>
              <a:t>http://en.wikipedia.org/wiki/Digital_divide</a:t>
            </a:r>
          </a:p>
          <a:p>
            <a:r>
              <a:rPr lang="en-US" sz="1500" dirty="0"/>
              <a:t>http://www.google.com/policies/privacy/ads/</a:t>
            </a:r>
          </a:p>
          <a:p>
            <a:r>
              <a:rPr lang="en-US" sz="1500" dirty="0"/>
              <a:t>http://www.theglobeandmail.com/technology/dear-valued-customer-thank-you-for-giving-us-all-your-personal-data/article582786/</a:t>
            </a:r>
          </a:p>
          <a:p>
            <a:r>
              <a:rPr lang="en-US" sz="1500" dirty="0"/>
              <a:t>http://</a:t>
            </a:r>
            <a:r>
              <a:rPr lang="en-US" sz="1500" dirty="0" smtClean="0"/>
              <a:t>www.homelandsecuritynewswire.com/dr20120404-aclu-cell-phone-tracking-by-police-widespread</a:t>
            </a:r>
            <a:endParaRPr lang="en-US" sz="1500" dirty="0"/>
          </a:p>
          <a:p>
            <a:r>
              <a:rPr lang="en-US" sz="1500" dirty="0"/>
              <a:t>http://www.stanford.edu/group/SHR/4-2/text/dialogues.html#note7</a:t>
            </a:r>
          </a:p>
          <a:p>
            <a:endParaRPr lang="en-US" sz="1500" dirty="0"/>
          </a:p>
        </p:txBody>
      </p:sp>
      <p:pic>
        <p:nvPicPr>
          <p:cNvPr id="5" name="Picture 4"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424476369"/>
      </p:ext>
    </p:extLst>
  </p:cSld>
  <p:clrMapOvr>
    <a:masterClrMapping/>
  </p:clrMapOvr>
  <p:transition spd="slow">
    <p:push dir="u"/>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3"/>
          </p:nvPr>
        </p:nvSpPr>
        <p:spPr>
          <a:xfrm>
            <a:off x="852462" y="1005840"/>
            <a:ext cx="3273552" cy="2857500"/>
          </a:xfrm>
        </p:spPr>
        <p:txBody>
          <a:bodyPr>
            <a:normAutofit fontScale="55000" lnSpcReduction="20000"/>
          </a:bodyPr>
          <a:lstStyle/>
          <a:p>
            <a:r>
              <a:rPr lang="en-US" dirty="0"/>
              <a:t>http://www.businessinsider.com/this-is-how-facebook-is-tracking-your-internet-activity-2012-9?op=1</a:t>
            </a:r>
          </a:p>
          <a:p>
            <a:r>
              <a:rPr lang="en-US" dirty="0"/>
              <a:t>http://www-formal.stanford.edu/jmc/whatisai/node1.html</a:t>
            </a:r>
          </a:p>
          <a:p>
            <a:r>
              <a:rPr lang="en-US" dirty="0"/>
              <a:t>http://en.wikipedia.org/wiki/History_of_artificial_intelligence</a:t>
            </a:r>
          </a:p>
          <a:p>
            <a:r>
              <a:rPr lang="en-US" dirty="0" err="1"/>
              <a:t>Pentti</a:t>
            </a:r>
            <a:r>
              <a:rPr lang="en-US" dirty="0"/>
              <a:t> O. </a:t>
            </a:r>
            <a:r>
              <a:rPr lang="en-US" dirty="0" err="1"/>
              <a:t>Haikonen</a:t>
            </a:r>
            <a:r>
              <a:rPr lang="en-US" dirty="0"/>
              <a:t>, Robot Brains: Circuits and Systems for Conscious Machines</a:t>
            </a:r>
          </a:p>
          <a:p>
            <a:r>
              <a:rPr lang="en-US" dirty="0"/>
              <a:t>http://en.wikipedia.org/wiki/Timeline_of_artificial_intelligence</a:t>
            </a:r>
          </a:p>
          <a:p>
            <a:r>
              <a:rPr lang="en-US" dirty="0"/>
              <a:t>http://www.gizmag.com/xm-25-us-army-smart-weapon/11807/</a:t>
            </a:r>
          </a:p>
          <a:p>
            <a:r>
              <a:rPr lang="en-US" dirty="0"/>
              <a:t>http://www.taibahu.edu.sa/iccit/allICCITpapers/pdf/p30-siddiqi.pdf</a:t>
            </a:r>
          </a:p>
          <a:p>
            <a:pPr marL="18288" indent="0">
              <a:buNone/>
            </a:pPr>
            <a:endParaRPr lang="en-US" dirty="0"/>
          </a:p>
        </p:txBody>
      </p:sp>
      <p:sp>
        <p:nvSpPr>
          <p:cNvPr id="4" name="Content Placeholder 3"/>
          <p:cNvSpPr>
            <a:spLocks noGrp="1"/>
          </p:cNvSpPr>
          <p:nvPr>
            <p:ph sz="quarter" idx="14"/>
          </p:nvPr>
        </p:nvSpPr>
        <p:spPr>
          <a:xfrm>
            <a:off x="4246784" y="944535"/>
            <a:ext cx="3273552" cy="2860146"/>
          </a:xfrm>
        </p:spPr>
        <p:txBody>
          <a:bodyPr>
            <a:normAutofit fontScale="85000" lnSpcReduction="10000"/>
          </a:bodyPr>
          <a:lstStyle/>
          <a:p>
            <a:r>
              <a:rPr lang="pl-PL" sz="1500" dirty="0"/>
              <a:t>http://www.telegraph.co.uk/technology/google/7951269/Young-will-have-to-change-names-to-escape-cyber-past-warns-Googles-Eric-Schmidt.html</a:t>
            </a:r>
          </a:p>
          <a:p>
            <a:r>
              <a:rPr lang="pl-PL" sz="1500" dirty="0"/>
              <a:t>http://phys.org/news/2012-11-killer-robots-rights-group-urges.html</a:t>
            </a:r>
          </a:p>
          <a:p>
            <a:r>
              <a:rPr lang="pl-PL" sz="1500" dirty="0"/>
              <a:t>http://phys.org/news/2012-04-robots-wars-blamed-battlefield.html</a:t>
            </a:r>
          </a:p>
          <a:p>
            <a:r>
              <a:rPr lang="pl-PL" sz="1500" dirty="0"/>
              <a:t>Isaac Asimov, I, </a:t>
            </a:r>
            <a:r>
              <a:rPr lang="pl-PL" sz="1500" dirty="0" smtClean="0"/>
              <a:t>Robot</a:t>
            </a:r>
            <a:endParaRPr lang="en-US" sz="1500" dirty="0" smtClean="0"/>
          </a:p>
          <a:p>
            <a:r>
              <a:rPr lang="en-US" sz="1500" dirty="0" smtClean="0"/>
              <a:t>http://www.globalpost.com/dispatch/news/politics/diplomacy/120706/un-deems-internet-access-basic-human-right-0</a:t>
            </a:r>
          </a:p>
          <a:p>
            <a:r>
              <a:rPr lang="en-US" sz="1500" dirty="0" smtClean="0"/>
              <a:t>http</a:t>
            </a:r>
            <a:r>
              <a:rPr lang="en-US" sz="1500" dirty="0"/>
              <a:t>://</a:t>
            </a:r>
            <a:r>
              <a:rPr lang="en-US" sz="1500" dirty="0" smtClean="0"/>
              <a:t>chartsbin.com/view/1884</a:t>
            </a:r>
            <a:endParaRPr lang="en-US" sz="1500" dirty="0"/>
          </a:p>
        </p:txBody>
      </p:sp>
      <p:pic>
        <p:nvPicPr>
          <p:cNvPr id="5" name="Picture 4"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250839167"/>
      </p:ext>
    </p:extLst>
  </p:cSld>
  <p:clrMapOvr>
    <a:masterClrMapping/>
  </p:clrMapOvr>
  <p:transition spd="slow">
    <p:push dir="u"/>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3"/>
          </p:nvPr>
        </p:nvSpPr>
        <p:spPr>
          <a:xfrm>
            <a:off x="852461" y="1005840"/>
            <a:ext cx="7239115" cy="2857500"/>
          </a:xfrm>
        </p:spPr>
        <p:txBody>
          <a:bodyPr>
            <a:noAutofit/>
          </a:bodyPr>
          <a:lstStyle/>
          <a:p>
            <a:r>
              <a:rPr lang="en-US" sz="1200" dirty="0"/>
              <a:t>http://www.nytimes.com/2012/04/01/us/police-tracking-of-cellphones-raises-privacy-fears.html?pagewanted=all&amp;_</a:t>
            </a:r>
            <a:r>
              <a:rPr lang="en-US" sz="1200" dirty="0" smtClean="0"/>
              <a:t>r=0</a:t>
            </a:r>
          </a:p>
          <a:p>
            <a:pPr lvl="0"/>
            <a:r>
              <a:rPr lang="en" sz="1200" dirty="0"/>
              <a:t>http://www.internetinnovation.org/blog/entry/broadband-grants-on-the-way/</a:t>
            </a:r>
          </a:p>
          <a:p>
            <a:r>
              <a:rPr lang="en" sz="1200" dirty="0" smtClean="0"/>
              <a:t>http</a:t>
            </a:r>
            <a:r>
              <a:rPr lang="en" sz="1200" dirty="0"/>
              <a:t>://www.ala.org/research/sites/ala.org.research/files/content/initiatives/plftas/issuesbriefs/connectivitybrief_2009_10_final.pdf</a:t>
            </a:r>
          </a:p>
          <a:p>
            <a:pPr lvl="0"/>
            <a:r>
              <a:rPr lang="en" sz="1200" dirty="0"/>
              <a:t>http://www.fcc.gov/guides/childrens-internet-protection-act</a:t>
            </a:r>
          </a:p>
          <a:p>
            <a:pPr lvl="0"/>
            <a:r>
              <a:rPr lang="en" sz="1200" dirty="0"/>
              <a:t>http://www.ncac.org</a:t>
            </a:r>
            <a:r>
              <a:rPr lang="en" sz="1200" dirty="0" smtClean="0"/>
              <a:t>/</a:t>
            </a:r>
          </a:p>
          <a:p>
            <a:r>
              <a:rPr lang="en-US" sz="1200" dirty="0"/>
              <a:t>http://www.fepproject.org/factsheets/filtering.html</a:t>
            </a:r>
          </a:p>
          <a:p>
            <a:r>
              <a:rPr lang="pl-PL" sz="1200" dirty="0"/>
              <a:t>http://</a:t>
            </a:r>
            <a:r>
              <a:rPr lang="pl-PL" sz="1200" dirty="0" smtClean="0"/>
              <a:t>www.goodreads.com/author/show/3030.Alvin_Toffler</a:t>
            </a:r>
            <a:endParaRPr lang="en-US" sz="1200" dirty="0"/>
          </a:p>
        </p:txBody>
      </p:sp>
      <p:pic>
        <p:nvPicPr>
          <p:cNvPr id="5" name="Picture 4"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324948584"/>
      </p:ext>
    </p:extLst>
  </p:cSld>
  <p:clrMapOvr>
    <a:masterClrMapping/>
  </p:clrMapOvr>
  <p:transition spd="slow">
    <p:push dir="u"/>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107814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 – Military Applications</a:t>
            </a:r>
            <a:endParaRPr lang="en-US" dirty="0"/>
          </a:p>
        </p:txBody>
      </p:sp>
      <p:pic>
        <p:nvPicPr>
          <p:cNvPr id="3" name="Picture 2"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1364848686"/>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79730" y="602123"/>
            <a:ext cx="6096000" cy="3461877"/>
          </a:xfrm>
        </p:spPr>
        <p:txBody>
          <a:bodyPr>
            <a:normAutofit/>
          </a:bodyPr>
          <a:lstStyle/>
          <a:p>
            <a:pPr algn="just"/>
            <a:r>
              <a:rPr lang="en-US" sz="2400" dirty="0"/>
              <a:t>WW2 Gun director</a:t>
            </a:r>
          </a:p>
          <a:p>
            <a:pPr algn="just"/>
            <a:r>
              <a:rPr lang="en-US" sz="2400" dirty="0"/>
              <a:t>Target identification</a:t>
            </a:r>
          </a:p>
          <a:p>
            <a:pPr algn="just"/>
            <a:r>
              <a:rPr lang="en-US" sz="2400" dirty="0"/>
              <a:t>Guided missiles</a:t>
            </a:r>
          </a:p>
          <a:p>
            <a:pPr algn="just"/>
            <a:r>
              <a:rPr lang="en-US" sz="2400" dirty="0"/>
              <a:t>Unmanned Aerial Vehicles (UAV)</a:t>
            </a:r>
          </a:p>
          <a:p>
            <a:pPr algn="just"/>
            <a:r>
              <a:rPr lang="en-US" sz="2400" dirty="0"/>
              <a:t>XM-25</a:t>
            </a:r>
          </a:p>
          <a:p>
            <a:pPr algn="just"/>
            <a:r>
              <a:rPr lang="en-US" sz="2400" dirty="0"/>
              <a:t>Automated robots may be deployed in 20 years</a:t>
            </a:r>
          </a:p>
        </p:txBody>
      </p:sp>
      <p:sp>
        <p:nvSpPr>
          <p:cNvPr id="3" name="Title 2"/>
          <p:cNvSpPr>
            <a:spLocks noGrp="1"/>
          </p:cNvSpPr>
          <p:nvPr>
            <p:ph type="title"/>
          </p:nvPr>
        </p:nvSpPr>
        <p:spPr/>
        <p:txBody>
          <a:bodyPr/>
          <a:lstStyle/>
          <a:p>
            <a:r>
              <a:rPr lang="en-US" dirty="0" smtClean="0"/>
              <a:t>Military Applications</a:t>
            </a:r>
            <a:endParaRPr lang="en-US" dirty="0"/>
          </a:p>
        </p:txBody>
      </p:sp>
      <p:pic>
        <p:nvPicPr>
          <p:cNvPr id="4" name="Picture 3" descr="lwm2_mg.eps"/>
          <p:cNvPicPr>
            <a:picLocks noChangeAspect="1"/>
          </p:cNvPicPr>
          <p:nvPr/>
        </p:nvPicPr>
        <p:blipFill rotWithShape="1">
          <a:blip r:embed="rId3"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
        <p:nvSpPr>
          <p:cNvPr id="5" name="Shape 55"/>
          <p:cNvSpPr/>
          <p:nvPr/>
        </p:nvSpPr>
        <p:spPr>
          <a:xfrm>
            <a:off x="179479" y="1399237"/>
            <a:ext cx="2270873" cy="1353675"/>
          </a:xfrm>
          <a:prstGeom prst="rect">
            <a:avLst/>
          </a:prstGeom>
          <a:blipFill>
            <a:blip r:embed="rId4"/>
            <a:stretch>
              <a:fillRect/>
            </a:stretch>
          </a:blipFill>
          <a:ln>
            <a:noFill/>
          </a:ln>
          <a:effectLst>
            <a:outerShdw blurRad="63500" sx="102000" sy="102000" algn="ctr" rotWithShape="0">
              <a:prstClr val="black">
                <a:alpha val="40000"/>
              </a:prstClr>
            </a:outerShdw>
            <a:reflection blurRad="6350" stA="52000" endA="300" endPos="35000" dir="5400000" sy="-100000" algn="bl" rotWithShape="0"/>
          </a:effectLst>
        </p:spPr>
      </p:sp>
    </p:spTree>
    <p:extLst>
      <p:ext uri="{BB962C8B-B14F-4D97-AF65-F5344CB8AC3E}">
        <p14:creationId xmlns:p14="http://schemas.microsoft.com/office/powerpoint/2010/main" val="13894993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1"/>
            <a:ext cx="6096000" cy="3612027"/>
          </a:xfrm>
        </p:spPr>
        <p:txBody>
          <a:bodyPr>
            <a:normAutofit/>
          </a:bodyPr>
          <a:lstStyle/>
          <a:p>
            <a:pPr algn="just"/>
            <a:r>
              <a:rPr lang="en-US" sz="2400" dirty="0"/>
              <a:t>Automated robots would reduce the number of human casualties, but robots would be left to make decisions on their own.</a:t>
            </a:r>
          </a:p>
          <a:p>
            <a:pPr algn="just"/>
            <a:r>
              <a:rPr lang="en-US" sz="2400" dirty="0"/>
              <a:t>Concerns over whether an AI can distinguish between civilians and </a:t>
            </a:r>
            <a:r>
              <a:rPr lang="en-US" sz="2400" dirty="0" smtClean="0"/>
              <a:t>combatants.</a:t>
            </a:r>
            <a:endParaRPr lang="en-US" sz="2400" dirty="0"/>
          </a:p>
        </p:txBody>
      </p:sp>
      <p:sp>
        <p:nvSpPr>
          <p:cNvPr id="3" name="Title 2"/>
          <p:cNvSpPr>
            <a:spLocks noGrp="1"/>
          </p:cNvSpPr>
          <p:nvPr>
            <p:ph type="title"/>
          </p:nvPr>
        </p:nvSpPr>
        <p:spPr/>
        <p:txBody>
          <a:bodyPr/>
          <a:lstStyle/>
          <a:p>
            <a:r>
              <a:rPr lang="en-US" sz="4000" dirty="0" smtClean="0"/>
              <a:t>Concerns of Military Use of AI</a:t>
            </a:r>
            <a:endParaRPr lang="en-US" sz="40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16109"/>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259485900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571501"/>
            <a:ext cx="6096000" cy="3612027"/>
          </a:xfrm>
        </p:spPr>
        <p:txBody>
          <a:bodyPr>
            <a:normAutofit/>
          </a:bodyPr>
          <a:lstStyle/>
          <a:p>
            <a:pPr algn="just"/>
            <a:r>
              <a:rPr lang="en-US" sz="2400" dirty="0"/>
              <a:t>No clear way to determine who is accountable for a mistake made by AI</a:t>
            </a:r>
          </a:p>
          <a:p>
            <a:pPr algn="just"/>
            <a:r>
              <a:rPr lang="en-US" sz="2400" dirty="0"/>
              <a:t>Human Rights Watch calls for the ban of production of these "killer robots”</a:t>
            </a:r>
          </a:p>
        </p:txBody>
      </p:sp>
      <p:sp>
        <p:nvSpPr>
          <p:cNvPr id="3" name="Title 2"/>
          <p:cNvSpPr>
            <a:spLocks noGrp="1"/>
          </p:cNvSpPr>
          <p:nvPr>
            <p:ph type="title"/>
          </p:nvPr>
        </p:nvSpPr>
        <p:spPr/>
        <p:txBody>
          <a:bodyPr/>
          <a:lstStyle/>
          <a:p>
            <a:r>
              <a:rPr lang="en-US" sz="4000" dirty="0" smtClean="0"/>
              <a:t>Concerns of Military Use of AI</a:t>
            </a:r>
            <a:endParaRPr lang="en-US" sz="4000" dirty="0"/>
          </a:p>
        </p:txBody>
      </p:sp>
      <p:pic>
        <p:nvPicPr>
          <p:cNvPr id="4" name="Picture 3" descr="lwm2_mg.eps"/>
          <p:cNvPicPr>
            <a:picLocks noChangeAspect="1"/>
          </p:cNvPicPr>
          <p:nvPr/>
        </p:nvPicPr>
        <p:blipFill rotWithShape="1">
          <a:blip r:embed="rId2" cstate="email">
            <a:clrChange>
              <a:clrFrom>
                <a:srgbClr val="000000"/>
              </a:clrFrom>
              <a:clrTo>
                <a:srgbClr val="000000">
                  <a:alpha val="0"/>
                </a:srgbClr>
              </a:clrTo>
            </a:clrChange>
            <a:extLst>
              <a:ext uri="{28A0092B-C50C-407E-A947-70E740481C1C}">
                <a14:useLocalDpi xmlns:a14="http://schemas.microsoft.com/office/drawing/2010/main" val="0"/>
              </a:ext>
            </a:extLst>
          </a:blip>
          <a:srcRect l="1" r="-1312"/>
          <a:stretch/>
        </p:blipFill>
        <p:spPr>
          <a:xfrm>
            <a:off x="6812280" y="201168"/>
            <a:ext cx="1863450" cy="296674"/>
          </a:xfrm>
          <a:prstGeom prst="rect">
            <a:avLst/>
          </a:prstGeom>
          <a:ln>
            <a:noFill/>
          </a:ln>
          <a:effectLst>
            <a:reflection blurRad="6350" stA="50000" endA="300" endPos="90000" dir="5400000" sy="-100000" algn="bl" rotWithShape="0"/>
          </a:effectLst>
        </p:spPr>
      </p:pic>
    </p:spTree>
    <p:extLst>
      <p:ext uri="{BB962C8B-B14F-4D97-AF65-F5344CB8AC3E}">
        <p14:creationId xmlns:p14="http://schemas.microsoft.com/office/powerpoint/2010/main" val="3257771116"/>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Elemental.thmx</Template>
  <TotalTime>228</TotalTime>
  <Words>2299</Words>
  <Application>Microsoft Office PowerPoint</Application>
  <PresentationFormat>On-screen Show (16:10)</PresentationFormat>
  <Paragraphs>279</Paragraphs>
  <Slides>57</Slides>
  <Notes>11</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Elemental</vt:lpstr>
      <vt:lpstr>COMPUTING ETHICS</vt:lpstr>
      <vt:lpstr>Overview</vt:lpstr>
      <vt:lpstr>Artificial Intelligence </vt:lpstr>
      <vt:lpstr>History</vt:lpstr>
      <vt:lpstr>History</vt:lpstr>
      <vt:lpstr>AI – Military Applications</vt:lpstr>
      <vt:lpstr>Military Applications</vt:lpstr>
      <vt:lpstr>Concerns of Military Use of AI</vt:lpstr>
      <vt:lpstr>Concerns of Military Use of AI</vt:lpstr>
      <vt:lpstr>Ethical Concerns</vt:lpstr>
      <vt:lpstr>AI - Threat To Human Privacy and Dignity</vt:lpstr>
      <vt:lpstr>Internet Privacy</vt:lpstr>
      <vt:lpstr>Internet Privacy</vt:lpstr>
      <vt:lpstr>Cell Phone Privacy</vt:lpstr>
      <vt:lpstr>AI &amp; Privacy</vt:lpstr>
      <vt:lpstr>Ethical Concerns</vt:lpstr>
      <vt:lpstr>AI &amp; Human Dignity</vt:lpstr>
      <vt:lpstr>ELIZA</vt:lpstr>
      <vt:lpstr>Ethical Concerns</vt:lpstr>
      <vt:lpstr>Robo-Ethics</vt:lpstr>
      <vt:lpstr>Three Laws of Robotics</vt:lpstr>
      <vt:lpstr>AI Accountability</vt:lpstr>
      <vt:lpstr>AI Rights</vt:lpstr>
      <vt:lpstr>Looking Ahead With AI</vt:lpstr>
      <vt:lpstr>Looking Ahead</vt:lpstr>
      <vt:lpstr>Looking Ahead</vt:lpstr>
      <vt:lpstr>The Digital Divide</vt:lpstr>
      <vt:lpstr>What is Digital Divide?</vt:lpstr>
      <vt:lpstr>World Connection Density</vt:lpstr>
      <vt:lpstr>Internet Users / 100</vt:lpstr>
      <vt:lpstr>Alvin Toffler</vt:lpstr>
      <vt:lpstr>Past &amp; Present</vt:lpstr>
      <vt:lpstr>Why Does it Exist?</vt:lpstr>
      <vt:lpstr>Poverty!</vt:lpstr>
      <vt:lpstr>Why Poverty is of  Major Concern?</vt:lpstr>
      <vt:lpstr>Bridging the Gap</vt:lpstr>
      <vt:lpstr>Bridging the Gap</vt:lpstr>
      <vt:lpstr>Bridging the Gap</vt:lpstr>
      <vt:lpstr>Ethical Concerns</vt:lpstr>
      <vt:lpstr>Denial Of Access</vt:lpstr>
      <vt:lpstr>Content Filtering</vt:lpstr>
      <vt:lpstr>Plagiarism in Education</vt:lpstr>
      <vt:lpstr>Evolving Definition</vt:lpstr>
      <vt:lpstr>Evolving Definition</vt:lpstr>
      <vt:lpstr>What’s causing the change in perception of plagiarism?</vt:lpstr>
      <vt:lpstr>What’s causing the change in perception of plagiarism?</vt:lpstr>
      <vt:lpstr>Plagiarism in software related degrees.</vt:lpstr>
      <vt:lpstr>Plagiarism in software related degrees.</vt:lpstr>
      <vt:lpstr>How are Schools dealing with evolving plagiarism?</vt:lpstr>
      <vt:lpstr>How are Schools dealing with evolving plagiarism?</vt:lpstr>
      <vt:lpstr>Litigation Involving </vt:lpstr>
      <vt:lpstr>Conclusion</vt:lpstr>
      <vt:lpstr>Discussion Questions</vt:lpstr>
      <vt:lpstr>References</vt:lpstr>
      <vt:lpstr>References</vt:lpstr>
      <vt:lpstr>References</vt:lpstr>
      <vt:lpstr>PowerPoint Presentation</vt:lpstr>
    </vt:vector>
  </TitlesOfParts>
  <Company>AyR 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COMPUTING ETHICS</dc:title>
  <dc:creator>R B</dc:creator>
  <cp:lastModifiedBy>Brandon</cp:lastModifiedBy>
  <cp:revision>126</cp:revision>
  <dcterms:created xsi:type="dcterms:W3CDTF">2012-11-26T04:45:04Z</dcterms:created>
  <dcterms:modified xsi:type="dcterms:W3CDTF">2012-11-26T17:21:34Z</dcterms:modified>
</cp:coreProperties>
</file>